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5" r:id="rId1"/>
  </p:sldMasterIdLst>
  <p:notesMasterIdLst>
    <p:notesMasterId r:id="rId17"/>
  </p:notesMasterIdLst>
  <p:handoutMasterIdLst>
    <p:handoutMasterId r:id="rId18"/>
  </p:handoutMasterIdLst>
  <p:sldIdLst>
    <p:sldId id="256" r:id="rId2"/>
    <p:sldId id="296" r:id="rId3"/>
    <p:sldId id="267" r:id="rId4"/>
    <p:sldId id="274" r:id="rId5"/>
    <p:sldId id="276" r:id="rId6"/>
    <p:sldId id="273" r:id="rId7"/>
    <p:sldId id="275" r:id="rId8"/>
    <p:sldId id="279" r:id="rId9"/>
    <p:sldId id="282" r:id="rId10"/>
    <p:sldId id="284" r:id="rId11"/>
    <p:sldId id="283" r:id="rId12"/>
    <p:sldId id="295" r:id="rId13"/>
    <p:sldId id="288" r:id="rId14"/>
    <p:sldId id="292" r:id="rId15"/>
    <p:sldId id="293" r:id="rId16"/>
  </p:sldIdLst>
  <p:sldSz cx="12188825" cy="6858000"/>
  <p:notesSz cx="6797675" cy="99266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DB9D53F-4283-4292-AB2F-C4AF7B3FE6D0}">
          <p14:sldIdLst>
            <p14:sldId id="256"/>
            <p14:sldId id="296"/>
            <p14:sldId id="267"/>
            <p14:sldId id="274"/>
            <p14:sldId id="276"/>
            <p14:sldId id="273"/>
            <p14:sldId id="275"/>
            <p14:sldId id="279"/>
          </p14:sldIdLst>
        </p14:section>
        <p14:section name="タイトルなしのセクション" id="{CD028FBE-8F78-4A34-8AA5-F3494828839B}">
          <p14:sldIdLst>
            <p14:sldId id="282"/>
            <p14:sldId id="284"/>
            <p14:sldId id="283"/>
            <p14:sldId id="295"/>
            <p14:sldId id="288"/>
            <p14:sldId id="292"/>
            <p14:sldId id="293"/>
          </p14:sldIdLst>
        </p14:section>
      </p14:sectionLst>
    </p:ex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howGuides="1">
      <p:cViewPr varScale="1">
        <p:scale>
          <a:sx n="76" d="100"/>
          <a:sy n="76" d="100"/>
        </p:scale>
        <p:origin x="90" y="792"/>
      </p:cViewPr>
      <p:guideLst>
        <p:guide orient="horz" pos="2160"/>
        <p:guide pos="3839"/>
        <p:guide pos="1007"/>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85" d="100"/>
          <a:sy n="85" d="100"/>
        </p:scale>
        <p:origin x="3804"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028348738329946E-2"/>
          <c:y val="8.3333333333333332E-3"/>
          <c:w val="0.94197165126167004"/>
          <c:h val="0.88780096237970252"/>
        </c:manualLayout>
      </c:layout>
      <c:barChart>
        <c:barDir val="col"/>
        <c:grouping val="stacked"/>
        <c:varyColors val="0"/>
        <c:ser>
          <c:idx val="0"/>
          <c:order val="0"/>
          <c:tx>
            <c:strRef>
              <c:f>Sheet1!$B$1</c:f>
              <c:strCache>
                <c:ptCount val="1"/>
                <c:pt idx="0">
                  <c:v>消費者庁</c:v>
                </c:pt>
              </c:strCache>
            </c:strRef>
          </c:tx>
          <c:spPr>
            <a:solidFill>
              <a:schemeClr val="accent1"/>
            </a:solidFill>
            <a:ln>
              <a:noFill/>
            </a:ln>
            <a:effectLst/>
          </c:spPr>
          <c:invertIfNegative val="0"/>
          <c:dLbls>
            <c:dLbl>
              <c:idx val="0"/>
              <c:layout/>
              <c:tx>
                <c:rich>
                  <a:bodyPr/>
                  <a:lstStyle/>
                  <a:p>
                    <a:fld id="{BF904177-4690-41E5-A165-19C1E29C7603}" type="VALUE">
                      <a:rPr lang="en-US" altLang="ja-JP"/>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平成２７年度</c:v>
                </c:pt>
                <c:pt idx="1">
                  <c:v>平成２８年度</c:v>
                </c:pt>
                <c:pt idx="2">
                  <c:v>平成２９年度</c:v>
                </c:pt>
              </c:strCache>
            </c:strRef>
          </c:cat>
          <c:val>
            <c:numRef>
              <c:f>Sheet1!$B$2:$B$4</c:f>
              <c:numCache>
                <c:formatCode>General</c:formatCode>
                <c:ptCount val="3"/>
                <c:pt idx="0">
                  <c:v>13</c:v>
                </c:pt>
                <c:pt idx="1">
                  <c:v>27</c:v>
                </c:pt>
                <c:pt idx="2">
                  <c:v>50</c:v>
                </c:pt>
              </c:numCache>
            </c:numRef>
          </c:val>
        </c:ser>
        <c:ser>
          <c:idx val="1"/>
          <c:order val="1"/>
          <c:tx>
            <c:strRef>
              <c:f>Sheet1!$C$1</c:f>
              <c:strCache>
                <c:ptCount val="1"/>
                <c:pt idx="0">
                  <c:v>都道府県</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平成２７年度</c:v>
                </c:pt>
                <c:pt idx="1">
                  <c:v>平成２８年度</c:v>
                </c:pt>
                <c:pt idx="2">
                  <c:v>平成２９年度</c:v>
                </c:pt>
              </c:strCache>
            </c:strRef>
          </c:cat>
          <c:val>
            <c:numRef>
              <c:f>Sheet1!$C$2:$C$4</c:f>
              <c:numCache>
                <c:formatCode>General</c:formatCode>
                <c:ptCount val="3"/>
                <c:pt idx="0">
                  <c:v>3</c:v>
                </c:pt>
                <c:pt idx="1">
                  <c:v>1</c:v>
                </c:pt>
                <c:pt idx="2">
                  <c:v>8</c:v>
                </c:pt>
              </c:numCache>
            </c:numRef>
          </c:val>
        </c:ser>
        <c:dLbls>
          <c:showLegendKey val="0"/>
          <c:showVal val="1"/>
          <c:showCatName val="0"/>
          <c:showSerName val="0"/>
          <c:showPercent val="0"/>
          <c:showBubbleSize val="0"/>
        </c:dLbls>
        <c:gapWidth val="150"/>
        <c:overlap val="100"/>
        <c:axId val="202966736"/>
        <c:axId val="202967128"/>
      </c:barChart>
      <c:catAx>
        <c:axId val="2029667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02967128"/>
        <c:crosses val="autoZero"/>
        <c:auto val="1"/>
        <c:lblAlgn val="ctr"/>
        <c:lblOffset val="100"/>
        <c:noMultiLvlLbl val="0"/>
      </c:catAx>
      <c:valAx>
        <c:axId val="202967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029667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500"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pPr rtl="0"/>
            <a:fld id="{92A94058-0574-41D2-9080-4B6C208CDAB9}" type="datetime4">
              <a:rPr lang="ja-JP" altLang="en-US" smtClean="0">
                <a:latin typeface="Meiryo UI" panose="020B0604030504040204" pitchFamily="50" charset="-128"/>
                <a:ea typeface="Meiryo UI" panose="020B0604030504040204" pitchFamily="50" charset="-128"/>
              </a:rPr>
              <a:t>2018年11月15日</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pPr rtl="0"/>
            <a:fld id="{04360E59-1627-4404-ACC5-51C744AB0F27}"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solidFill>
                  <a:schemeClr val="tx1"/>
                </a:solidFill>
                <a:latin typeface="Meiryo UI" panose="020B0604030504040204" pitchFamily="50" charset="-128"/>
                <a:ea typeface="Meiryo UI" panose="020B0604030504040204" pitchFamily="50" charset="-128"/>
              </a:defRPr>
            </a:lvl1pPr>
          </a:lstStyle>
          <a:p>
            <a:endParaRPr lang="ja-JP" altLang="en-US" noProof="0" dirty="0"/>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solidFill>
                  <a:schemeClr val="tx1"/>
                </a:solidFill>
                <a:latin typeface="Meiryo UI" panose="020B0604030504040204" pitchFamily="50" charset="-128"/>
                <a:ea typeface="Meiryo UI" panose="020B0604030504040204" pitchFamily="50" charset="-128"/>
              </a:defRPr>
            </a:lvl1pPr>
          </a:lstStyle>
          <a:p>
            <a:fld id="{03A16C67-4E23-4F31-87CB-C003066CD42C}" type="datetime4">
              <a:rPr lang="ja-JP" altLang="en-US" smtClean="0"/>
              <a:pPr/>
              <a:t>2018年11月15日</a:t>
            </a:fld>
            <a:endParaRPr lang="en-US"/>
          </a:p>
        </p:txBody>
      </p:sp>
      <p:sp>
        <p:nvSpPr>
          <p:cNvPr id="4" name="スライド イメージ プレースホルダー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pPr rtl="0"/>
            <a:endParaRPr lang="ja-JP" altLang="en-US" noProof="0" dirty="0"/>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rtl="0"/>
            <a:r>
              <a:rPr lang="ja-JP" altLang="en-US" noProof="0" dirty="0" smtClean="0"/>
              <a:t>クリックしてマスター テキストのスタイルを編集</a:t>
            </a:r>
          </a:p>
          <a:p>
            <a:pPr lvl="1" rtl="0"/>
            <a:r>
              <a:rPr lang="ja-JP" altLang="en-US" noProof="0" dirty="0" smtClean="0"/>
              <a:t>第 </a:t>
            </a:r>
            <a:r>
              <a:rPr lang="en-US" altLang="ja-JP" noProof="0" dirty="0" smtClean="0"/>
              <a:t>2 </a:t>
            </a:r>
            <a:r>
              <a:rPr lang="ja-JP" altLang="en-US" noProof="0" dirty="0" smtClean="0"/>
              <a:t>レベル</a:t>
            </a:r>
          </a:p>
          <a:p>
            <a:pPr lvl="2" rtl="0"/>
            <a:r>
              <a:rPr lang="ja-JP" altLang="en-US" noProof="0" dirty="0" smtClean="0"/>
              <a:t>第 </a:t>
            </a:r>
            <a:r>
              <a:rPr lang="en-US" altLang="ja-JP" noProof="0" dirty="0" smtClean="0"/>
              <a:t>3 </a:t>
            </a:r>
            <a:r>
              <a:rPr lang="ja-JP" altLang="en-US" noProof="0" dirty="0" smtClean="0"/>
              <a:t>レベル</a:t>
            </a:r>
          </a:p>
          <a:p>
            <a:pPr lvl="3" rtl="0"/>
            <a:r>
              <a:rPr lang="ja-JP" altLang="en-US" noProof="0" dirty="0" smtClean="0"/>
              <a:t>第 </a:t>
            </a:r>
            <a:r>
              <a:rPr lang="en-US" altLang="ja-JP" noProof="0" dirty="0" smtClean="0"/>
              <a:t>4 </a:t>
            </a:r>
            <a:r>
              <a:rPr lang="ja-JP" altLang="en-US" noProof="0" dirty="0" smtClean="0"/>
              <a:t>レベル</a:t>
            </a:r>
          </a:p>
          <a:p>
            <a:pPr lvl="4" rtl="0"/>
            <a:r>
              <a:rPr lang="ja-JP" altLang="en-US" noProof="0" dirty="0" smtClean="0"/>
              <a:t>第 </a:t>
            </a:r>
            <a:r>
              <a:rPr lang="en-US" altLang="ja-JP" noProof="0" dirty="0" smtClean="0"/>
              <a:t>5 </a:t>
            </a:r>
            <a:r>
              <a:rPr lang="ja-JP" altLang="en-US" noProof="0" dirty="0" smtClean="0"/>
              <a:t>レベル</a:t>
            </a:r>
            <a:endParaRPr lang="ja-JP" altLang="en-US" noProof="0" dirty="0"/>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solidFill>
                  <a:schemeClr val="tx1"/>
                </a:solidFill>
                <a:latin typeface="Meiryo UI" panose="020B0604030504040204" pitchFamily="50" charset="-128"/>
                <a:ea typeface="Meiryo UI" panose="020B0604030504040204" pitchFamily="50" charset="-128"/>
              </a:defRPr>
            </a:lvl1pPr>
          </a:lstStyle>
          <a:p>
            <a:endParaRPr lang="ja-JP" altLang="en-US" noProof="0" dirty="0"/>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solidFill>
                  <a:schemeClr val="tx1"/>
                </a:solidFill>
                <a:latin typeface="Meiryo UI" panose="020B0604030504040204" pitchFamily="50" charset="-128"/>
                <a:ea typeface="Meiryo UI" panose="020B0604030504040204" pitchFamily="50" charset="-128"/>
              </a:defRPr>
            </a:lvl1pPr>
          </a:lstStyle>
          <a:p>
            <a:fld id="{841221E5-7225-48EB-A4EE-420E7BFCF705}" type="slidenum">
              <a:rPr lang="en-US" altLang="ja-JP" noProof="0" smtClean="0"/>
              <a:pPr/>
              <a:t>‹#›</a:t>
            </a:fld>
            <a:endParaRPr lang="ja-JP" altLang="en-US" noProof="0" dirty="0"/>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2"/>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2"/>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2"/>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2"/>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2"/>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8170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12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6581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14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4771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15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6629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4109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26779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178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7</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3697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8</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13925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9</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8618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10</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40107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41221E5-7225-48EB-A4EE-420E7BFCF705}" type="slidenum">
              <a:rPr lang="en-US" altLang="ja-JP" smtClean="0">
                <a:latin typeface="Meiryo UI" panose="020B0604030504040204" pitchFamily="50" charset="-128"/>
                <a:ea typeface="Meiryo UI" panose="020B0604030504040204" pitchFamily="50" charset="-128"/>
              </a:rPr>
              <a:pPr rtl="0"/>
              <a:t>11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715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8539" y="2514601"/>
            <a:ext cx="8913077" cy="2262781"/>
          </a:xfrm>
        </p:spPr>
        <p:txBody>
          <a:bodyPr anchor="b">
            <a:normAutofit/>
          </a:bodyPr>
          <a:lstStyle>
            <a:lvl1pPr>
              <a:defRPr sz="5398"/>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8539" y="4777380"/>
            <a:ext cx="8913077" cy="1126283"/>
          </a:xfrm>
        </p:spPr>
        <p:txBody>
          <a:bodyPr anchor="t"/>
          <a:lstStyle>
            <a:lvl1pPr marL="0" indent="0" algn="l">
              <a:buNone/>
              <a:defRPr>
                <a:solidFill>
                  <a:schemeClr val="tx1">
                    <a:lumMod val="65000"/>
                    <a:lumOff val="3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3DEE3D1-7D82-44ED-98F0-57E1BBD08435}" type="datetime4">
              <a:rPr lang="ja-JP" altLang="en-US" smtClean="0"/>
              <a:t>2018年11月15日</a:t>
            </a:fld>
            <a:endParaRPr lang="en-US" dirty="0"/>
          </a:p>
        </p:txBody>
      </p:sp>
      <p:sp>
        <p:nvSpPr>
          <p:cNvPr id="5" name="Footer Placeholder 4"/>
          <p:cNvSpPr>
            <a:spLocks noGrp="1"/>
          </p:cNvSpPr>
          <p:nvPr>
            <p:ph type="ftr" sz="quarter" idx="11"/>
          </p:nvPr>
        </p:nvSpPr>
        <p:spPr/>
        <p:txBody>
          <a:bodyPr/>
          <a:lstStyle/>
          <a:p>
            <a:r>
              <a:rPr lang="ja-JP" altLang="en-US" smtClean="0"/>
              <a:t>フッターを追加</a:t>
            </a:r>
            <a:endParaRPr lang="ja-JP" altLang="en-US" dirty="0"/>
          </a:p>
        </p:txBody>
      </p:sp>
      <p:sp>
        <p:nvSpPr>
          <p:cNvPr id="7" name="Freeform 6"/>
          <p:cNvSpPr/>
          <p:nvPr/>
        </p:nvSpPr>
        <p:spPr bwMode="auto">
          <a:xfrm>
            <a:off x="0" y="4323811"/>
            <a:ext cx="1744198"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674" y="4529541"/>
            <a:ext cx="779564" cy="365125"/>
          </a:xfrm>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2838315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8538" y="609600"/>
            <a:ext cx="8913077" cy="3117040"/>
          </a:xfrm>
        </p:spPr>
        <p:txBody>
          <a:bodyPr anchor="ctr">
            <a:normAutofit/>
          </a:bodyPr>
          <a:lstStyle>
            <a:lvl1pPr algn="l">
              <a:defRPr sz="4799"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5" name="Footer Placeholder 4"/>
          <p:cNvSpPr>
            <a:spLocks noGrp="1"/>
          </p:cNvSpPr>
          <p:nvPr>
            <p:ph type="ftr" sz="quarter" idx="11"/>
          </p:nvPr>
        </p:nvSpPr>
        <p:spPr/>
        <p:txBody>
          <a:bodyPr/>
          <a:lstStyle/>
          <a:p>
            <a:r>
              <a:rPr lang="ja-JP" altLang="en-US" smtClean="0"/>
              <a:t>フッターを追加</a:t>
            </a:r>
            <a:endParaRPr lang="ja-JP" altLang="en-US" dirty="0"/>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561349586"/>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4159" y="3505200"/>
            <a:ext cx="7534591"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5" name="Footer Placeholder 4"/>
          <p:cNvSpPr>
            <a:spLocks noGrp="1"/>
          </p:cNvSpPr>
          <p:nvPr>
            <p:ph type="ftr" sz="quarter" idx="11"/>
          </p:nvPr>
        </p:nvSpPr>
        <p:spPr/>
        <p:txBody>
          <a:bodyPr/>
          <a:lstStyle/>
          <a:p>
            <a:r>
              <a:rPr lang="ja-JP" altLang="en-US" smtClean="0"/>
              <a:t>フッターを追加</a:t>
            </a:r>
            <a:endParaRPr lang="ja-JP" altLang="en-US" dirty="0"/>
          </a:p>
        </p:txBody>
      </p:sp>
      <p:sp>
        <p:nvSpPr>
          <p:cNvPr id="11"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7DC1BBB0-96F0-4077-A278-0F3FB5C104D3}" type="slidenum">
              <a:rPr lang="en-US" altLang="ja-JP" smtClean="0"/>
              <a:pPr/>
              <a:t>‹#›</a:t>
            </a:fld>
            <a:endParaRPr lang="ja-JP" altLang="en-US" dirty="0"/>
          </a:p>
        </p:txBody>
      </p:sp>
      <p:sp>
        <p:nvSpPr>
          <p:cNvPr id="14" name="TextBox 13"/>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5" name="TextBox 14"/>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90298431"/>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8539" y="2438401"/>
            <a:ext cx="8913078" cy="2724845"/>
          </a:xfrm>
        </p:spPr>
        <p:txBody>
          <a:bodyPr anchor="b">
            <a:normAutofit/>
          </a:bodyPr>
          <a:lstStyle>
            <a:lvl1pPr algn="l">
              <a:defRPr sz="4799"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6" name="Footer Placeholder 5"/>
          <p:cNvSpPr>
            <a:spLocks noGrp="1"/>
          </p:cNvSpPr>
          <p:nvPr>
            <p:ph type="ftr" sz="quarter" idx="11"/>
          </p:nvPr>
        </p:nvSpPr>
        <p:spPr/>
        <p:txBody>
          <a:bodyPr/>
          <a:lstStyle/>
          <a:p>
            <a:r>
              <a:rPr lang="ja-JP" altLang="en-US" smtClean="0"/>
              <a:t>フッターを追加</a:t>
            </a:r>
            <a:endParaRPr lang="ja-JP" alt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1194917722"/>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6" name="Footer Placeholder 5"/>
          <p:cNvSpPr>
            <a:spLocks noGrp="1"/>
          </p:cNvSpPr>
          <p:nvPr>
            <p:ph type="ftr" sz="quarter" idx="11"/>
          </p:nvPr>
        </p:nvSpPr>
        <p:spPr/>
        <p:txBody>
          <a:bodyPr/>
          <a:lstStyle/>
          <a:p>
            <a:r>
              <a:rPr lang="ja-JP" altLang="en-US" smtClean="0"/>
              <a:t>フッターを追加</a:t>
            </a:r>
            <a:endParaRPr lang="ja-JP" altLang="en-US" dirty="0"/>
          </a:p>
        </p:txBody>
      </p:sp>
      <p:sp>
        <p:nvSpPr>
          <p:cNvPr id="11"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7DC1BBB0-96F0-4077-A278-0F3FB5C104D3}" type="slidenum">
              <a:rPr lang="en-US" altLang="ja-JP" smtClean="0"/>
              <a:pPr/>
              <a:t>‹#›</a:t>
            </a:fld>
            <a:endParaRPr lang="ja-JP" altLang="en-US" dirty="0"/>
          </a:p>
        </p:txBody>
      </p:sp>
      <p:sp>
        <p:nvSpPr>
          <p:cNvPr id="17" name="TextBox 16"/>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8" name="TextBox 17"/>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8577126"/>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8538" y="627407"/>
            <a:ext cx="8913077" cy="2880020"/>
          </a:xfrm>
        </p:spPr>
        <p:txBody>
          <a:bodyPr anchor="ctr">
            <a:normAutofit/>
          </a:bodyPr>
          <a:lstStyle>
            <a:lvl1pPr algn="l">
              <a:defRPr sz="4799"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6" name="Footer Placeholder 5"/>
          <p:cNvSpPr>
            <a:spLocks noGrp="1"/>
          </p:cNvSpPr>
          <p:nvPr>
            <p:ph type="ftr" sz="quarter" idx="11"/>
          </p:nvPr>
        </p:nvSpPr>
        <p:spPr/>
        <p:txBody>
          <a:bodyPr/>
          <a:lstStyle/>
          <a:p>
            <a:r>
              <a:rPr lang="ja-JP" altLang="en-US" smtClean="0"/>
              <a:t>フッターを追加</a:t>
            </a:r>
            <a:endParaRPr lang="ja-JP" alt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3325840939"/>
      </p:ext>
    </p:extLst>
  </p:cSld>
  <p:clrMapOvr>
    <a:masterClrMapping/>
  </p:clrMapOvr>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5" name="Footer Placeholder 4"/>
          <p:cNvSpPr>
            <a:spLocks noGrp="1"/>
          </p:cNvSpPr>
          <p:nvPr>
            <p:ph type="ftr" sz="quarter" idx="11"/>
          </p:nvPr>
        </p:nvSpPr>
        <p:spPr/>
        <p:txBody>
          <a:bodyPr/>
          <a:lstStyle/>
          <a:p>
            <a:r>
              <a:rPr lang="ja-JP" altLang="en-US" smtClean="0"/>
              <a:t>フッターを追加</a:t>
            </a:r>
            <a:endParaRPr lang="ja-JP" altLang="en-US" dirty="0"/>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105912310"/>
      </p:ext>
    </p:extLst>
  </p:cSld>
  <p:clrMapOvr>
    <a:masterClrMapping/>
  </p:clrMapOvr>
  <p:timing>
    <p:tnLst>
      <p:par>
        <p:cTn id="1" dur="indefinite" restart="never" nodeType="tmRoot"/>
      </p:par>
    </p:tnLst>
  </p:timing>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2392" y="627406"/>
            <a:ext cx="2207026"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8538" y="627406"/>
            <a:ext cx="6475313"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5" name="Footer Placeholder 4"/>
          <p:cNvSpPr>
            <a:spLocks noGrp="1"/>
          </p:cNvSpPr>
          <p:nvPr>
            <p:ph type="ftr" sz="quarter" idx="11"/>
          </p:nvPr>
        </p:nvSpPr>
        <p:spPr/>
        <p:txBody>
          <a:bodyPr/>
          <a:lstStyle/>
          <a:p>
            <a:r>
              <a:rPr lang="ja-JP" altLang="en-US" smtClean="0"/>
              <a:t>フッターを追加</a:t>
            </a:r>
            <a:endParaRPr lang="ja-JP" altLang="en-US" dirty="0"/>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3796584625"/>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250" y="624110"/>
            <a:ext cx="8909366"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8538" y="2133600"/>
            <a:ext cx="8913078"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rtl="0"/>
            <a:fld id="{24782253-7684-4EE7-B9EF-79531BDA197E}" type="datetime4">
              <a:rPr lang="ja-JP" altLang="en-US" smtClean="0"/>
              <a:t>2018年11月15日</a:t>
            </a:fld>
            <a:endParaRPr lang="ja-JP" altLang="en-US" dirty="0"/>
          </a:p>
        </p:txBody>
      </p:sp>
      <p:sp>
        <p:nvSpPr>
          <p:cNvPr id="5" name="Footer Placeholder 4"/>
          <p:cNvSpPr>
            <a:spLocks noGrp="1"/>
          </p:cNvSpPr>
          <p:nvPr>
            <p:ph type="ftr" sz="quarter" idx="11"/>
          </p:nvPr>
        </p:nvSpPr>
        <p:spPr/>
        <p:txBody>
          <a:bodyPr/>
          <a:lstStyle/>
          <a:p>
            <a:pPr rtl="0"/>
            <a:r>
              <a:rPr lang="ja-JP" altLang="en-US" noProof="0" smtClean="0"/>
              <a:t>フッターを追加</a:t>
            </a:r>
            <a:endParaRPr lang="ja-JP" altLang="en-US" noProof="0" dirty="0"/>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rtl="0"/>
            <a:fld id="{7DC1BBB0-96F0-4077-A278-0F3FB5C104D3}" type="slidenum">
              <a:rPr lang="en-US" altLang="ja-JP" noProof="0" smtClean="0"/>
              <a:t>‹#›</a:t>
            </a:fld>
            <a:endParaRPr lang="ja-JP" altLang="en-US" noProof="0" dirty="0"/>
          </a:p>
        </p:txBody>
      </p:sp>
    </p:spTree>
    <p:extLst>
      <p:ext uri="{BB962C8B-B14F-4D97-AF65-F5344CB8AC3E}">
        <p14:creationId xmlns:p14="http://schemas.microsoft.com/office/powerpoint/2010/main" val="2908920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8538" y="2058750"/>
            <a:ext cx="8913077" cy="1468800"/>
          </a:xfrm>
        </p:spPr>
        <p:txBody>
          <a:bodyPr anchor="b"/>
          <a:lstStyle>
            <a:lvl1pPr algn="l">
              <a:defRPr sz="3999"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8538" y="3530129"/>
            <a:ext cx="8913077" cy="860400"/>
          </a:xfrm>
        </p:spPr>
        <p:txBody>
          <a:bodyPr anchor="t"/>
          <a:lstStyle>
            <a:lvl1pPr marL="0" indent="0" algn="l">
              <a:buNone/>
              <a:defRPr sz="19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5" name="Footer Placeholder 4"/>
          <p:cNvSpPr>
            <a:spLocks noGrp="1"/>
          </p:cNvSpPr>
          <p:nvPr>
            <p:ph type="ftr" sz="quarter" idx="11"/>
          </p:nvPr>
        </p:nvSpPr>
        <p:spPr/>
        <p:txBody>
          <a:bodyPr/>
          <a:lstStyle/>
          <a:p>
            <a:r>
              <a:rPr lang="ja-JP" altLang="en-US" smtClean="0"/>
              <a:t>フッターを追加</a:t>
            </a:r>
            <a:endParaRPr lang="ja-JP" altLang="en-US" dirty="0"/>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102213767"/>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8538" y="2133600"/>
            <a:ext cx="4312741"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88874" y="2126222"/>
            <a:ext cx="4312741"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6" name="Footer Placeholder 5"/>
          <p:cNvSpPr>
            <a:spLocks noGrp="1"/>
          </p:cNvSpPr>
          <p:nvPr>
            <p:ph type="ftr" sz="quarter" idx="11"/>
          </p:nvPr>
        </p:nvSpPr>
        <p:spPr/>
        <p:txBody>
          <a:bodyPr/>
          <a:lstStyle/>
          <a:p>
            <a:r>
              <a:rPr lang="ja-JP" altLang="en-US" smtClean="0"/>
              <a:t>フッターを追加</a:t>
            </a:r>
            <a:endParaRPr lang="ja-JP" altLang="en-US" dirty="0"/>
          </a:p>
        </p:txBody>
      </p:sp>
      <p:sp>
        <p:nvSpPr>
          <p:cNvPr id="12"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674" y="787783"/>
            <a:ext cx="779564" cy="365125"/>
          </a:xfrm>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3677204859"/>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8608" y="1972703"/>
            <a:ext cx="3991692"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8538" y="2548966"/>
            <a:ext cx="4341762"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4674" y="1969475"/>
            <a:ext cx="3997960"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5091" y="2545738"/>
            <a:ext cx="433754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rtl="0"/>
            <a:fld id="{021BB194-D0B4-4069-AF6B-9FA14631BCAE}" type="datetime4">
              <a:rPr lang="ja-JP" altLang="en-US" smtClean="0"/>
              <a:t>2018年11月15日</a:t>
            </a:fld>
            <a:endParaRPr lang="ja-JP" altLang="en-US"/>
          </a:p>
        </p:txBody>
      </p:sp>
      <p:sp>
        <p:nvSpPr>
          <p:cNvPr id="8" name="Footer Placeholder 7"/>
          <p:cNvSpPr>
            <a:spLocks noGrp="1"/>
          </p:cNvSpPr>
          <p:nvPr>
            <p:ph type="ftr" sz="quarter" idx="11"/>
          </p:nvPr>
        </p:nvSpPr>
        <p:spPr/>
        <p:txBody>
          <a:bodyPr/>
          <a:lstStyle/>
          <a:p>
            <a:pPr rtl="0"/>
            <a:r>
              <a:rPr lang="ja-JP" altLang="en-US" noProof="0" smtClean="0"/>
              <a:t>フッターを追加</a:t>
            </a:r>
            <a:endParaRPr lang="ja-JP" altLang="en-US" noProof="0" dirty="0"/>
          </a:p>
        </p:txBody>
      </p:sp>
      <p:sp>
        <p:nvSpPr>
          <p:cNvPr id="12"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674" y="787783"/>
            <a:ext cx="779564" cy="365125"/>
          </a:xfrm>
        </p:spPr>
        <p:txBody>
          <a:bodyPr/>
          <a:lstStyle/>
          <a:p>
            <a:pPr rtl="0"/>
            <a:fld id="{7DC1BBB0-96F0-4077-A278-0F3FB5C104D3}" type="slidenum">
              <a:rPr lang="en-US" altLang="ja-JP" noProof="0" smtClean="0"/>
              <a:t>‹#›</a:t>
            </a:fld>
            <a:endParaRPr lang="en-US" altLang="ja-JP" noProof="0" dirty="0"/>
          </a:p>
        </p:txBody>
      </p:sp>
    </p:spTree>
    <p:extLst>
      <p:ext uri="{BB962C8B-B14F-4D97-AF65-F5344CB8AC3E}">
        <p14:creationId xmlns:p14="http://schemas.microsoft.com/office/powerpoint/2010/main" val="2056436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rtl="0"/>
            <a:fld id="{B666822F-0D9B-45E2-B141-A72936A42719}" type="datetime4">
              <a:rPr lang="ja-JP" altLang="en-US" smtClean="0"/>
              <a:t>2018年11月15日</a:t>
            </a:fld>
            <a:endParaRPr lang="ja-JP" altLang="en-US"/>
          </a:p>
        </p:txBody>
      </p:sp>
      <p:sp>
        <p:nvSpPr>
          <p:cNvPr id="4" name="Footer Placeholder 3"/>
          <p:cNvSpPr>
            <a:spLocks noGrp="1"/>
          </p:cNvSpPr>
          <p:nvPr>
            <p:ph type="ftr" sz="quarter" idx="11"/>
          </p:nvPr>
        </p:nvSpPr>
        <p:spPr/>
        <p:txBody>
          <a:bodyPr/>
          <a:lstStyle/>
          <a:p>
            <a:pPr rtl="0"/>
            <a:r>
              <a:rPr lang="ja-JP" altLang="en-US" noProof="0" smtClean="0"/>
              <a:t>フッターを追加</a:t>
            </a:r>
            <a:endParaRPr lang="ja-JP" altLang="en-US" noProof="0" dirty="0"/>
          </a:p>
        </p:txBody>
      </p:sp>
      <p:sp>
        <p:nvSpPr>
          <p:cNvPr id="7"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rtl="0"/>
            <a:fld id="{7DC1BBB0-96F0-4077-A278-0F3FB5C104D3}" type="slidenum">
              <a:rPr lang="en-US" altLang="ja-JP" noProof="0" smtClean="0"/>
              <a:t>‹#›</a:t>
            </a:fld>
            <a:endParaRPr lang="en-US" altLang="ja-JP" noProof="0" dirty="0"/>
          </a:p>
        </p:txBody>
      </p:sp>
    </p:spTree>
    <p:extLst>
      <p:ext uri="{BB962C8B-B14F-4D97-AF65-F5344CB8AC3E}">
        <p14:creationId xmlns:p14="http://schemas.microsoft.com/office/powerpoint/2010/main" val="360785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3" name="Footer Placeholder 2"/>
          <p:cNvSpPr>
            <a:spLocks noGrp="1"/>
          </p:cNvSpPr>
          <p:nvPr>
            <p:ph type="ftr" sz="quarter" idx="11"/>
          </p:nvPr>
        </p:nvSpPr>
        <p:spPr/>
        <p:txBody>
          <a:bodyPr/>
          <a:lstStyle/>
          <a:p>
            <a:r>
              <a:rPr lang="ja-JP" altLang="en-US" smtClean="0"/>
              <a:t>フッターを追加</a:t>
            </a:r>
            <a:endParaRPr lang="ja-JP" altLang="en-US" dirty="0"/>
          </a:p>
        </p:txBody>
      </p:sp>
      <p:sp>
        <p:nvSpPr>
          <p:cNvPr id="6"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2289584228"/>
      </p:ext>
    </p:extLst>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8538" y="446088"/>
            <a:ext cx="3504286" cy="976312"/>
          </a:xfrm>
        </p:spPr>
        <p:txBody>
          <a:bodyPr anchor="b"/>
          <a:lstStyle>
            <a:lvl1pPr algn="l">
              <a:defRPr sz="1999"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1365" y="446089"/>
            <a:ext cx="5180251"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8538" y="1598613"/>
            <a:ext cx="3504286" cy="4262436"/>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E74114-EF01-4D43-B239-84B6039CC1FA}" type="datetime4">
              <a:rPr lang="ja-JP" altLang="en-US" smtClean="0"/>
              <a:t>2018年11月15日</a:t>
            </a:fld>
            <a:endParaRPr lang="ja-JP" altLang="en-US" dirty="0"/>
          </a:p>
        </p:txBody>
      </p:sp>
      <p:sp>
        <p:nvSpPr>
          <p:cNvPr id="6" name="Footer Placeholder 5"/>
          <p:cNvSpPr>
            <a:spLocks noGrp="1"/>
          </p:cNvSpPr>
          <p:nvPr>
            <p:ph type="ftr" sz="quarter" idx="11"/>
          </p:nvPr>
        </p:nvSpPr>
        <p:spPr/>
        <p:txBody>
          <a:bodyPr/>
          <a:lstStyle/>
          <a:p>
            <a:r>
              <a:rPr lang="ja-JP" altLang="en-US" smtClean="0"/>
              <a:t>フッターを追加</a:t>
            </a:r>
            <a:endParaRPr lang="ja-JP" altLang="en-US" dirty="0"/>
          </a:p>
        </p:txBody>
      </p:sp>
      <p:sp>
        <p:nvSpPr>
          <p:cNvPr id="9"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775532760"/>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8539" y="4800600"/>
            <a:ext cx="8913078" cy="566738"/>
          </a:xfrm>
        </p:spPr>
        <p:txBody>
          <a:bodyPr anchor="b">
            <a:normAutofit/>
          </a:bodyPr>
          <a:lstStyle>
            <a:lvl1pPr algn="l">
              <a:defRPr sz="2399"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8538" y="634965"/>
            <a:ext cx="8913078" cy="3854970"/>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8539" y="5367338"/>
            <a:ext cx="8913078" cy="493712"/>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BCD561E-D577-461A-8F9B-CC1D8E202943}" type="datetime4">
              <a:rPr lang="ja-JP" altLang="en-US" smtClean="0"/>
              <a:t>2018年11月15日</a:t>
            </a:fld>
            <a:endParaRPr lang="en-US" dirty="0"/>
          </a:p>
        </p:txBody>
      </p:sp>
      <p:sp>
        <p:nvSpPr>
          <p:cNvPr id="6" name="Footer Placeholder 5"/>
          <p:cNvSpPr>
            <a:spLocks noGrp="1"/>
          </p:cNvSpPr>
          <p:nvPr>
            <p:ph type="ftr" sz="quarter" idx="11"/>
          </p:nvPr>
        </p:nvSpPr>
        <p:spPr/>
        <p:txBody>
          <a:bodyPr/>
          <a:lstStyle/>
          <a:p>
            <a:r>
              <a:rPr lang="ja-JP" altLang="en-US" smtClean="0"/>
              <a:t>フッターを追加</a:t>
            </a:r>
            <a:endParaRPr lang="ja-JP" alt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2131589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0773"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14" y="157"/>
            <a:ext cx="2356060"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3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249" y="624110"/>
            <a:ext cx="8909366"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8538" y="2133600"/>
            <a:ext cx="8913078"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58914" y="6130437"/>
            <a:ext cx="1145984"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FE74114-EF01-4D43-B239-84B6039CC1FA}" type="datetime4">
              <a:rPr lang="ja-JP" altLang="en-US" smtClean="0"/>
              <a:t>2018年11月15日</a:t>
            </a:fld>
            <a:endParaRPr lang="ja-JP" altLang="en-US" dirty="0"/>
          </a:p>
        </p:txBody>
      </p:sp>
      <p:sp>
        <p:nvSpPr>
          <p:cNvPr id="5" name="Footer Placeholder 4"/>
          <p:cNvSpPr>
            <a:spLocks noGrp="1"/>
          </p:cNvSpPr>
          <p:nvPr>
            <p:ph type="ftr" sz="quarter" idx="3"/>
          </p:nvPr>
        </p:nvSpPr>
        <p:spPr>
          <a:xfrm>
            <a:off x="2588538" y="6135809"/>
            <a:ext cx="7618015"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ja-JP" altLang="en-US" smtClean="0"/>
              <a:t>フッターを追加</a:t>
            </a:r>
            <a:endParaRPr lang="ja-JP" altLang="en-US" dirty="0"/>
          </a:p>
        </p:txBody>
      </p:sp>
      <p:sp>
        <p:nvSpPr>
          <p:cNvPr id="6" name="Slide Number Placeholder 5"/>
          <p:cNvSpPr>
            <a:spLocks noGrp="1"/>
          </p:cNvSpPr>
          <p:nvPr>
            <p:ph type="sldNum" sz="quarter" idx="4"/>
          </p:nvPr>
        </p:nvSpPr>
        <p:spPr bwMode="gray">
          <a:xfrm>
            <a:off x="531674" y="787783"/>
            <a:ext cx="779564" cy="365125"/>
          </a:xfrm>
          <a:prstGeom prst="rect">
            <a:avLst/>
          </a:prstGeom>
        </p:spPr>
        <p:txBody>
          <a:bodyPr vert="horz" lIns="91440" tIns="45720" rIns="91440" bIns="45720" rtlCol="0" anchor="ctr"/>
          <a:lstStyle>
            <a:lvl1pPr algn="r">
              <a:defRPr sz="1999">
                <a:solidFill>
                  <a:srgbClr val="FEFFFF"/>
                </a:solidFill>
              </a:defRPr>
            </a:lvl1pPr>
          </a:lstStyle>
          <a:p>
            <a:fld id="{7DC1BBB0-96F0-4077-A278-0F3FB5C104D3}" type="slidenum">
              <a:rPr lang="en-US" altLang="ja-JP" smtClean="0"/>
              <a:pPr/>
              <a:t>‹#›</a:t>
            </a:fld>
            <a:endParaRPr lang="ja-JP" altLang="en-US" dirty="0"/>
          </a:p>
        </p:txBody>
      </p:sp>
    </p:spTree>
    <p:extLst>
      <p:ext uri="{BB962C8B-B14F-4D97-AF65-F5344CB8AC3E}">
        <p14:creationId xmlns:p14="http://schemas.microsoft.com/office/powerpoint/2010/main" val="1884205281"/>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457063" rtl="0" eaLnBrk="1" latinLnBrk="0" hangingPunct="1">
        <a:spcBef>
          <a:spcPct val="0"/>
        </a:spcBef>
        <a:buNone/>
        <a:defRPr kumimoji="1" sz="3599" kern="1200">
          <a:solidFill>
            <a:schemeClr val="accent2">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797" indent="-342797" algn="l" defTabSz="457063" rtl="0" eaLnBrk="1" latinLnBrk="0" hangingPunct="1">
        <a:spcBef>
          <a:spcPts val="1000"/>
        </a:spcBef>
        <a:spcAft>
          <a:spcPts val="0"/>
        </a:spcAft>
        <a:buClr>
          <a:schemeClr val="accent1"/>
        </a:buClr>
        <a:buFont typeface="Wingdings 3" charset="2"/>
        <a:buChar char=""/>
        <a:defRPr kumimoji="1"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kumimoji="1" sz="1799" kern="1200">
          <a:solidFill>
            <a:schemeClr val="tx1"/>
          </a:solidFill>
          <a:latin typeface="+mn-lt"/>
          <a:ea typeface="+mn-ea"/>
          <a:cs typeface="+mn-cs"/>
        </a:defRPr>
      </a:lvl1pPr>
      <a:lvl2pPr marL="457063" algn="l" defTabSz="457063" rtl="0" eaLnBrk="1" latinLnBrk="0" hangingPunct="1">
        <a:defRPr kumimoji="1" sz="1799" kern="1200">
          <a:solidFill>
            <a:schemeClr val="tx1"/>
          </a:solidFill>
          <a:latin typeface="+mn-lt"/>
          <a:ea typeface="+mn-ea"/>
          <a:cs typeface="+mn-cs"/>
        </a:defRPr>
      </a:lvl2pPr>
      <a:lvl3pPr marL="914126" algn="l" defTabSz="457063" rtl="0" eaLnBrk="1" latinLnBrk="0" hangingPunct="1">
        <a:defRPr kumimoji="1" sz="1799" kern="1200">
          <a:solidFill>
            <a:schemeClr val="tx1"/>
          </a:solidFill>
          <a:latin typeface="+mn-lt"/>
          <a:ea typeface="+mn-ea"/>
          <a:cs typeface="+mn-cs"/>
        </a:defRPr>
      </a:lvl3pPr>
      <a:lvl4pPr marL="1371189" algn="l" defTabSz="457063" rtl="0" eaLnBrk="1" latinLnBrk="0" hangingPunct="1">
        <a:defRPr kumimoji="1" sz="1799" kern="1200">
          <a:solidFill>
            <a:schemeClr val="tx1"/>
          </a:solidFill>
          <a:latin typeface="+mn-lt"/>
          <a:ea typeface="+mn-ea"/>
          <a:cs typeface="+mn-cs"/>
        </a:defRPr>
      </a:lvl4pPr>
      <a:lvl5pPr marL="1828251" algn="l" defTabSz="457063" rtl="0" eaLnBrk="1" latinLnBrk="0" hangingPunct="1">
        <a:defRPr kumimoji="1" sz="1799" kern="1200">
          <a:solidFill>
            <a:schemeClr val="tx1"/>
          </a:solidFill>
          <a:latin typeface="+mn-lt"/>
          <a:ea typeface="+mn-ea"/>
          <a:cs typeface="+mn-cs"/>
        </a:defRPr>
      </a:lvl5pPr>
      <a:lvl6pPr marL="2285314" algn="l" defTabSz="457063" rtl="0" eaLnBrk="1" latinLnBrk="0" hangingPunct="1">
        <a:defRPr kumimoji="1" sz="1799" kern="1200">
          <a:solidFill>
            <a:schemeClr val="tx1"/>
          </a:solidFill>
          <a:latin typeface="+mn-lt"/>
          <a:ea typeface="+mn-ea"/>
          <a:cs typeface="+mn-cs"/>
        </a:defRPr>
      </a:lvl6pPr>
      <a:lvl7pPr marL="2742377" algn="l" defTabSz="457063" rtl="0" eaLnBrk="1" latinLnBrk="0" hangingPunct="1">
        <a:defRPr kumimoji="1" sz="1799" kern="1200">
          <a:solidFill>
            <a:schemeClr val="tx1"/>
          </a:solidFill>
          <a:latin typeface="+mn-lt"/>
          <a:ea typeface="+mn-ea"/>
          <a:cs typeface="+mn-cs"/>
        </a:defRPr>
      </a:lvl7pPr>
      <a:lvl8pPr marL="3199440" algn="l" defTabSz="457063" rtl="0" eaLnBrk="1" latinLnBrk="0" hangingPunct="1">
        <a:defRPr kumimoji="1" sz="1799" kern="1200">
          <a:solidFill>
            <a:schemeClr val="tx1"/>
          </a:solidFill>
          <a:latin typeface="+mn-lt"/>
          <a:ea typeface="+mn-ea"/>
          <a:cs typeface="+mn-cs"/>
        </a:defRPr>
      </a:lvl8pPr>
      <a:lvl9pPr marL="3656503" algn="l" defTabSz="457063" rtl="0" eaLnBrk="1" latinLnBrk="0" hangingPunct="1">
        <a:defRPr kumimoji="1"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22005" y="1196752"/>
            <a:ext cx="8568952" cy="3096344"/>
          </a:xfrm>
        </p:spPr>
        <p:txBody>
          <a:bodyPr rtlCol="0">
            <a:normAutofit fontScale="90000"/>
          </a:bodyPr>
          <a:lstStyle/>
          <a:p>
            <a:pPr algn="ctr"/>
            <a:r>
              <a:rPr lang="ja-JP" altLang="en-US" sz="5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強調表示と打消し表示について</a:t>
            </a:r>
            <a:r>
              <a:rPr lang="en-US" altLang="ja-JP" sz="5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5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53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53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～景品表示法上の考え方</a:t>
            </a:r>
            <a:r>
              <a:rPr lang="ja-JP" altLang="en-US" sz="3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（消費者庁公表資料より）</a:t>
            </a:r>
            <a:r>
              <a:rPr lang="en-US" altLang="ja-JP"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endParaRPr lang="ja-JP" altLang="en-US" sz="3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p:txBody>
          <a:bodyPr rtlCol="0"/>
          <a:lstStyle/>
          <a:p>
            <a:pPr algn="ctr" rtl="0"/>
            <a:endParaRPr lang="en-US" altLang="ja-JP" dirty="0" smtClean="0">
              <a:latin typeface="Meiryo UI" panose="020B0604030504040204" pitchFamily="50" charset="-128"/>
              <a:ea typeface="Meiryo UI" panose="020B0604030504040204" pitchFamily="50" charset="-128"/>
            </a:endParaRPr>
          </a:p>
          <a:p>
            <a:pPr algn="ctr" rtl="0"/>
            <a:r>
              <a:rPr lang="ja-JP" altLang="en-US" sz="3200" dirty="0" smtClean="0">
                <a:solidFill>
                  <a:schemeClr val="tx1"/>
                </a:solidFill>
                <a:latin typeface="Meiryo UI" panose="020B0604030504040204" pitchFamily="50" charset="-128"/>
                <a:ea typeface="Meiryo UI" panose="020B0604030504040204" pitchFamily="50" charset="-128"/>
              </a:rPr>
              <a:t>全国飲用牛乳公正取引協議会</a:t>
            </a:r>
            <a:r>
              <a:rPr lang="ja-JP" altLang="en-US" dirty="0" smtClean="0">
                <a:latin typeface="Meiryo UI" panose="020B0604030504040204" pitchFamily="50" charset="-128"/>
                <a:ea typeface="Meiryo UI" panose="020B0604030504040204" pitchFamily="50" charset="-128"/>
              </a:rPr>
              <a:t>　　　　</a:t>
            </a:r>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7DC1BBB0-96F0-4077-A278-0F3FB5C104D3}" type="slidenum">
              <a:rPr lang="en-US" altLang="ja-JP" smtClean="0"/>
              <a:pPr/>
              <a:t>1</a:t>
            </a:fld>
            <a:endParaRPr lang="ja-JP" altLang="en-US" dirty="0"/>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6140" y="5058082"/>
            <a:ext cx="609600" cy="816864"/>
          </a:xfrm>
          <a:prstGeom prst="rect">
            <a:avLst/>
          </a:prstGeom>
          <a:noFill/>
        </p:spPr>
      </p:pic>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93436" y="620688"/>
            <a:ext cx="9782801" cy="1944216"/>
          </a:xfrm>
        </p:spPr>
        <p:txBody>
          <a:bodyPr rtlCol="0">
            <a:normAutofit fontScale="90000"/>
          </a:bodyPr>
          <a:lstStyle/>
          <a:p>
            <a:r>
              <a:rPr lang="ja-JP" altLang="en-US" sz="4400" dirty="0">
                <a:latin typeface="Meiryo UI" panose="020B0604030504040204" pitchFamily="50" charset="-128"/>
                <a:ea typeface="Meiryo UI" panose="020B0604030504040204" pitchFamily="50" charset="-128"/>
              </a:rPr>
              <a:t>飲用乳の表示の現状</a:t>
            </a:r>
            <a:r>
              <a:rPr lang="en-US" altLang="ja-JP" sz="4400" dirty="0">
                <a:latin typeface="Meiryo UI" panose="020B0604030504040204" pitchFamily="50" charset="-128"/>
                <a:ea typeface="Meiryo UI" panose="020B0604030504040204" pitchFamily="50" charset="-128"/>
              </a:rPr>
              <a:t/>
            </a:r>
            <a:br>
              <a:rPr lang="en-US" altLang="ja-JP" sz="4400" dirty="0">
                <a:latin typeface="Meiryo UI" panose="020B0604030504040204" pitchFamily="50" charset="-128"/>
                <a:ea typeface="Meiryo UI" panose="020B0604030504040204" pitchFamily="50" charset="-128"/>
              </a:rPr>
            </a:br>
            <a:r>
              <a:rPr lang="en-US" altLang="ja-JP" dirty="0" smtClean="0">
                <a:latin typeface="Meiryo UI" panose="020B0604030504040204" pitchFamily="50" charset="-128"/>
                <a:ea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rPr>
            </a:br>
            <a:r>
              <a:rPr lang="ja-JP" altLang="ja-JP" sz="2700" dirty="0">
                <a:solidFill>
                  <a:schemeClr val="tx1"/>
                </a:solidFill>
              </a:rPr>
              <a:t>会員から提出される容器表示案（版下）を点検していると、以下の打消し表示が</a:t>
            </a:r>
            <a:r>
              <a:rPr lang="ja-JP" altLang="en-US" sz="2700" dirty="0">
                <a:solidFill>
                  <a:schemeClr val="tx1"/>
                </a:solidFill>
              </a:rPr>
              <a:t>みられる</a:t>
            </a:r>
            <a:r>
              <a:rPr lang="ja-JP" altLang="ja-JP" sz="2700" dirty="0">
                <a:solidFill>
                  <a:schemeClr val="tx1"/>
                </a:solidFill>
              </a:rPr>
              <a:t>。</a:t>
            </a:r>
            <a:r>
              <a:rPr lang="ja-JP" altLang="en-US" sz="2700" dirty="0">
                <a:solidFill>
                  <a:schemeClr val="tx1"/>
                </a:solidFill>
              </a:rPr>
              <a:t/>
            </a:r>
            <a:br>
              <a:rPr lang="ja-JP" altLang="en-US" sz="2700" dirty="0">
                <a:solidFill>
                  <a:schemeClr val="tx1"/>
                </a:solidFill>
              </a:rPr>
            </a:br>
            <a:r>
              <a:rPr lang="en-US" altLang="ja-JP" sz="4800" dirty="0">
                <a:latin typeface="Meiryo UI" panose="020B0604030504040204" pitchFamily="50" charset="-128"/>
                <a:ea typeface="Meiryo UI" panose="020B0604030504040204" pitchFamily="50" charset="-128"/>
              </a:rPr>
              <a:t/>
            </a:r>
            <a:br>
              <a:rPr lang="en-US" altLang="ja-JP" sz="4800" dirty="0">
                <a:latin typeface="Meiryo UI" panose="020B0604030504040204" pitchFamily="50" charset="-128"/>
                <a:ea typeface="Meiryo UI" panose="020B0604030504040204" pitchFamily="50" charset="-128"/>
              </a:rPr>
            </a:br>
            <a:r>
              <a:rPr lang="en-US" altLang="ja-JP" dirty="0"/>
              <a:t/>
            </a:r>
            <a:br>
              <a:rPr lang="en-US" altLang="ja-JP" dirty="0"/>
            </a:br>
            <a:r>
              <a:rPr lang="en-US" altLang="ja-JP" dirty="0" smtClean="0"/>
              <a:t/>
            </a:r>
            <a:br>
              <a:rPr lang="en-US" altLang="ja-JP" dirty="0" smtClean="0"/>
            </a:br>
            <a:r>
              <a:rPr lang="en-US" altLang="ja-JP" dirty="0"/>
              <a:t/>
            </a:r>
            <a:br>
              <a:rPr lang="en-US" altLang="ja-JP" dirty="0"/>
            </a:br>
            <a:r>
              <a:rPr lang="en-US" altLang="ja-JP" dirty="0" smtClean="0"/>
              <a:t/>
            </a:r>
            <a:br>
              <a:rPr lang="en-US" altLang="ja-JP" dirty="0" smtClean="0"/>
            </a:br>
            <a:r>
              <a:rPr lang="en-US" altLang="ja-JP" dirty="0" smtClean="0"/>
              <a:t/>
            </a:r>
            <a:br>
              <a:rPr lang="en-US" altLang="ja-JP" dirty="0" smtClean="0"/>
            </a:br>
            <a:r>
              <a:rPr lang="en-US" altLang="ja-JP" dirty="0"/>
              <a:t/>
            </a:r>
            <a:br>
              <a:rPr lang="en-US" altLang="ja-JP" dirty="0"/>
            </a:br>
            <a:endParaRPr lang="ja-JP" altLang="en-US" sz="3100" dirty="0"/>
          </a:p>
        </p:txBody>
      </p:sp>
      <p:sp>
        <p:nvSpPr>
          <p:cNvPr id="14" name="コンテンツ プレースホルダー 13"/>
          <p:cNvSpPr>
            <a:spLocks noGrp="1"/>
          </p:cNvSpPr>
          <p:nvPr>
            <p:ph idx="1"/>
          </p:nvPr>
        </p:nvSpPr>
        <p:spPr>
          <a:xfrm>
            <a:off x="1593436" y="3068960"/>
            <a:ext cx="9782801" cy="3528392"/>
          </a:xfrm>
        </p:spPr>
        <p:txBody>
          <a:bodyPr rtlCol="0">
            <a:normAutofit lnSpcReduction="10000"/>
          </a:bodyPr>
          <a:lstStyle/>
          <a:p>
            <a:r>
              <a:rPr lang="ja-JP" altLang="en-US" sz="2400" dirty="0" smtClean="0"/>
              <a:t>　</a:t>
            </a:r>
            <a:r>
              <a:rPr lang="ja-JP" altLang="ja-JP" sz="2400" dirty="0" smtClean="0"/>
              <a:t>一般消費者に生乳の原産地をイメージさせるおそれがある商品名等において、「〇〇は製造者の名称です。」等の打消し表示をしている。</a:t>
            </a:r>
          </a:p>
          <a:p>
            <a:r>
              <a:rPr lang="ja-JP" altLang="en-US" sz="2400" dirty="0"/>
              <a:t>　</a:t>
            </a:r>
            <a:r>
              <a:rPr lang="ja-JP" altLang="ja-JP" sz="2400" dirty="0" smtClean="0"/>
              <a:t>乳牛</a:t>
            </a:r>
            <a:r>
              <a:rPr lang="ja-JP" altLang="ja-JP" sz="2400" dirty="0"/>
              <a:t>を配した牧場風景の写真、絵等を表示していながら年間を通じて放牧牛の生乳を使用してないことから、「イメージです。」等の打消し表示をしている。</a:t>
            </a:r>
          </a:p>
          <a:p>
            <a:r>
              <a:rPr lang="ja-JP" altLang="en-US" sz="2400" dirty="0"/>
              <a:t>　</a:t>
            </a:r>
            <a:r>
              <a:rPr lang="ja-JP" altLang="ja-JP" sz="2400" dirty="0" smtClean="0"/>
              <a:t> </a:t>
            </a:r>
            <a:r>
              <a:rPr lang="ja-JP" altLang="ja-JP" sz="2400" dirty="0"/>
              <a:t>地域や場所が分かるような写真、絵等を表示していながら、実際の生乳の原産地表示と異なることから、「イメージです。」等の打消し表示をしている。</a:t>
            </a: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10</a:t>
            </a:fld>
            <a:endParaRPr lang="ja-JP" altLang="en-US" noProof="0" dirty="0"/>
          </a:p>
        </p:txBody>
      </p:sp>
    </p:spTree>
    <p:extLst>
      <p:ext uri="{BB962C8B-B14F-4D97-AF65-F5344CB8AC3E}">
        <p14:creationId xmlns:p14="http://schemas.microsoft.com/office/powerpoint/2010/main" val="3103149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93436" y="620688"/>
            <a:ext cx="10045592" cy="2520280"/>
          </a:xfrm>
        </p:spPr>
        <p:txBody>
          <a:bodyPr rtlCol="0">
            <a:normAutofit fontScale="90000"/>
          </a:bodyPr>
          <a:lstStyle/>
          <a:p>
            <a:r>
              <a:rPr lang="ja-JP" altLang="en-US" sz="4400" dirty="0" smtClean="0"/>
              <a:t>事業者における留意点</a:t>
            </a:r>
            <a:r>
              <a:rPr lang="en-US" altLang="ja-JP" sz="3600" dirty="0" smtClean="0"/>
              <a:t/>
            </a:r>
            <a:br>
              <a:rPr lang="en-US" altLang="ja-JP" sz="3600" dirty="0" smtClean="0"/>
            </a:br>
            <a:r>
              <a:rPr lang="en-US" altLang="ja-JP" sz="3600" dirty="0" smtClean="0"/>
              <a:t/>
            </a:r>
            <a:br>
              <a:rPr lang="en-US" altLang="ja-JP" sz="3600" dirty="0" smtClean="0"/>
            </a:br>
            <a:r>
              <a:rPr lang="ja-JP" altLang="en-US" sz="3600" dirty="0"/>
              <a:t>　</a:t>
            </a:r>
            <a:r>
              <a:rPr lang="ja-JP" altLang="en-US" sz="3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一般</a:t>
            </a:r>
            <a:r>
              <a:rPr lang="ja-JP" altLang="en-US" sz="3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消費者が強調表示に接する際に打消し表示を意識して見ない（読まない）という実態を十分に理解し、記載した内容を一般消費者が正しく認識できるように工夫して表示を行うことが求められる。</a:t>
            </a:r>
            <a:r>
              <a:rPr lang="en-US" altLang="ja-JP" sz="3100" dirty="0">
                <a:latin typeface="Meiryo UI" panose="020B0604030504040204" pitchFamily="50" charset="-128"/>
                <a:ea typeface="Meiryo UI" panose="020B0604030504040204" pitchFamily="50" charset="-128"/>
                <a:cs typeface="Meiryo UI" panose="020B0604030504040204" pitchFamily="50" charset="-128"/>
              </a:rPr>
              <a:t/>
            </a:r>
            <a:br>
              <a:rPr lang="en-US" altLang="ja-JP" sz="3100" dirty="0">
                <a:latin typeface="Meiryo UI" panose="020B0604030504040204" pitchFamily="50" charset="-128"/>
                <a:ea typeface="Meiryo UI" panose="020B0604030504040204" pitchFamily="50" charset="-128"/>
                <a:cs typeface="Meiryo UI" panose="020B0604030504040204" pitchFamily="50" charset="-128"/>
              </a:rPr>
            </a:br>
            <a:r>
              <a:rPr lang="en-US" altLang="ja-JP" sz="2200" dirty="0" smtClean="0"/>
              <a:t/>
            </a:r>
            <a:br>
              <a:rPr lang="en-US" altLang="ja-JP" sz="2200" dirty="0" smtClean="0"/>
            </a:b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3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コンテンツ プレースホルダー 13"/>
          <p:cNvSpPr>
            <a:spLocks noGrp="1"/>
          </p:cNvSpPr>
          <p:nvPr>
            <p:ph idx="1"/>
          </p:nvPr>
        </p:nvSpPr>
        <p:spPr>
          <a:xfrm>
            <a:off x="1593436" y="3501008"/>
            <a:ext cx="9782801" cy="3240360"/>
          </a:xfrm>
        </p:spPr>
        <p:style>
          <a:lnRef idx="2">
            <a:schemeClr val="accent4"/>
          </a:lnRef>
          <a:fillRef idx="1">
            <a:schemeClr val="lt1"/>
          </a:fillRef>
          <a:effectRef idx="0">
            <a:schemeClr val="accent4"/>
          </a:effectRef>
          <a:fontRef idx="minor">
            <a:schemeClr val="dk1"/>
          </a:fontRef>
        </p:style>
        <p:txBody>
          <a:bodyPr rtlCol="0">
            <a:normAutofit/>
          </a:bodyPr>
          <a:lstStyle/>
          <a:p>
            <a:pPr marL="0" indent="0" rtl="0">
              <a:buNone/>
            </a:pPr>
            <a:r>
              <a:rPr lang="ja-JP" altLang="en-US" sz="2600" dirty="0" smtClean="0">
                <a:latin typeface="Meiryo UI" panose="020B0604030504040204" pitchFamily="50" charset="-128"/>
                <a:ea typeface="Meiryo UI" panose="020B0604030504040204" pitchFamily="50" charset="-128"/>
                <a:cs typeface="Meiryo UI" panose="020B0604030504040204" pitchFamily="50" charset="-128"/>
              </a:rPr>
              <a:t>上記の点を踏まえ、</a:t>
            </a:r>
            <a:endParaRPr lang="en-US" altLang="ja-JP" sz="2600" dirty="0" smtClean="0">
              <a:latin typeface="Meiryo UI" panose="020B0604030504040204" pitchFamily="50" charset="-128"/>
              <a:ea typeface="Meiryo UI" panose="020B0604030504040204" pitchFamily="50" charset="-128"/>
              <a:cs typeface="Meiryo UI" panose="020B0604030504040204" pitchFamily="50" charset="-128"/>
            </a:endParaRPr>
          </a:p>
          <a:p>
            <a:pPr rtl="0"/>
            <a:r>
              <a:rPr lang="ja-JP" altLang="en-US" sz="2600" dirty="0" smtClean="0">
                <a:latin typeface="Meiryo UI" panose="020B0604030504040204" pitchFamily="50" charset="-128"/>
                <a:ea typeface="Meiryo UI" panose="020B0604030504040204" pitchFamily="50" charset="-128"/>
                <a:cs typeface="Meiryo UI" panose="020B0604030504040204" pitchFamily="50" charset="-128"/>
              </a:rPr>
              <a:t>①まず</a:t>
            </a:r>
            <a:r>
              <a:rPr lang="ja-JP" altLang="en-US" sz="2600" u="sng" dirty="0" smtClean="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、打消し表示がなくとも商品・サービスの内容や取引条件の実際を一般消費者が認識できるような強調表示とすることが求められる。</a:t>
            </a:r>
            <a:endParaRPr lang="en-US" altLang="ja-JP" sz="2600" u="sng" dirty="0" smtClean="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rtl="0"/>
            <a:r>
              <a:rPr lang="ja-JP" altLang="en-US" sz="2600" dirty="0" smtClean="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2600" u="sng" dirty="0" smtClean="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やむを得ず、強調表示とともに打消し表示を行う場合でも、一般消費者が打消し表示の内容を正確に理解できるように分かりやすく表示するとともに、各媒体の特徴（例えば、容器包装の大きさ等）を踏まえた上で一般消費者にとって見やすく表示する必要がある。</a:t>
            </a:r>
            <a:endParaRPr lang="en-US" altLang="ja-JP" sz="2600" u="sng" dirty="0" smtClean="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rtl="0"/>
            <a:endParaRPr lang="en-US" altLang="ja-JP" sz="3200" dirty="0" smtClean="0"/>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11</a:t>
            </a:fld>
            <a:endParaRPr lang="ja-JP" altLang="en-US" noProof="0" dirty="0"/>
          </a:p>
        </p:txBody>
      </p:sp>
    </p:spTree>
    <p:extLst>
      <p:ext uri="{BB962C8B-B14F-4D97-AF65-F5344CB8AC3E}">
        <p14:creationId xmlns:p14="http://schemas.microsoft.com/office/powerpoint/2010/main" val="1778957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980590" y="692696"/>
            <a:ext cx="9386281" cy="936103"/>
          </a:xfrm>
        </p:spPr>
        <p:txBody>
          <a:bodyPr rtlCol="0">
            <a:normAutofit fontScale="90000"/>
          </a:bodyPr>
          <a:lstStyle/>
          <a:p>
            <a:r>
              <a:rPr lang="ja-JP" altLang="en-US" sz="5600" dirty="0">
                <a:latin typeface="Meiryo UI" panose="020B0604030504040204" pitchFamily="50" charset="-128"/>
                <a:ea typeface="Meiryo UI" panose="020B0604030504040204" pitchFamily="50" charset="-128"/>
                <a:cs typeface="Meiryo UI" panose="020B0604030504040204" pitchFamily="50" charset="-128"/>
              </a:rPr>
              <a:t>最も重要なこと</a:t>
            </a:r>
            <a:r>
              <a:rPr lang="ja-JP" altLang="en-US" sz="56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5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5600"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4000"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dirty="0">
                <a:latin typeface="Meiryo UI" panose="020B0604030504040204" pitchFamily="50" charset="-128"/>
                <a:ea typeface="Meiryo UI" panose="020B0604030504040204" pitchFamily="50" charset="-128"/>
                <a:cs typeface="Meiryo UI" panose="020B0604030504040204" pitchFamily="50" charset="-128"/>
              </a:rPr>
            </a:br>
            <a:r>
              <a:rPr lang="en-US" altLang="ja-JP" dirty="0" smtClean="0"/>
              <a:t/>
            </a:r>
            <a:br>
              <a:rPr lang="en-US" altLang="ja-JP" dirty="0" smtClean="0"/>
            </a:br>
            <a:r>
              <a:rPr lang="en-US" altLang="ja-JP" dirty="0"/>
              <a:t/>
            </a:r>
            <a:br>
              <a:rPr lang="en-US" altLang="ja-JP" dirty="0"/>
            </a:br>
            <a:r>
              <a:rPr lang="en-US" altLang="ja-JP" dirty="0" smtClean="0"/>
              <a:t/>
            </a:r>
            <a:br>
              <a:rPr lang="en-US" altLang="ja-JP" dirty="0" smtClean="0"/>
            </a:br>
            <a:r>
              <a:rPr lang="en-US" altLang="ja-JP" dirty="0" smtClean="0"/>
              <a:t/>
            </a:r>
            <a:br>
              <a:rPr lang="en-US" altLang="ja-JP" dirty="0" smtClean="0"/>
            </a:br>
            <a:r>
              <a:rPr lang="en-US" altLang="ja-JP" dirty="0"/>
              <a:t/>
            </a:r>
            <a:br>
              <a:rPr lang="en-US" altLang="ja-JP" dirty="0"/>
            </a:br>
            <a:endParaRPr lang="ja-JP" altLang="en-US" sz="5300" dirty="0"/>
          </a:p>
        </p:txBody>
      </p:sp>
      <p:sp>
        <p:nvSpPr>
          <p:cNvPr id="14" name="コンテンツ プレースホルダー 13"/>
          <p:cNvSpPr>
            <a:spLocks noGrp="1"/>
          </p:cNvSpPr>
          <p:nvPr>
            <p:ph idx="1"/>
          </p:nvPr>
        </p:nvSpPr>
        <p:spPr>
          <a:xfrm>
            <a:off x="1741182" y="1844824"/>
            <a:ext cx="9865096" cy="4896544"/>
          </a:xfrm>
        </p:spPr>
        <p:txBody>
          <a:bodyPr rtlCol="0">
            <a:normAutofit fontScale="77500" lnSpcReduction="20000"/>
          </a:bodyPr>
          <a:lstStyle/>
          <a:p>
            <a:r>
              <a:rPr lang="ja-JP" altLang="en-US" sz="3500" dirty="0" smtClean="0"/>
              <a:t>　</a:t>
            </a:r>
            <a:r>
              <a:rPr lang="ja-JP" altLang="en-US" sz="4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一般消費者の</a:t>
            </a:r>
            <a:r>
              <a:rPr lang="ja-JP" altLang="en-US" sz="41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立場に</a:t>
            </a:r>
            <a:r>
              <a:rPr lang="ja-JP" altLang="en-US" sz="4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立って、表示</a:t>
            </a:r>
            <a:r>
              <a:rPr lang="ja-JP" altLang="en-US" sz="41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全体から一般消費者がどのような印象や認識を持つ</a:t>
            </a:r>
            <a:r>
              <a:rPr lang="ja-JP" altLang="en-US" sz="4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かを考えた</a:t>
            </a:r>
            <a:r>
              <a:rPr lang="ja-JP" altLang="en-US" sz="41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上</a:t>
            </a:r>
            <a:r>
              <a:rPr lang="ja-JP" altLang="en-US" sz="4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で、誤解されぬよう表示をすること。</a:t>
            </a:r>
            <a:endParaRPr lang="en-US" altLang="ja-JP" sz="4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3000" dirty="0" smtClean="0"/>
          </a:p>
          <a:p>
            <a:pPr marL="0" indent="0">
              <a:buNone/>
            </a:pPr>
            <a:r>
              <a:rPr lang="ja-JP" altLang="en-US" sz="3000" dirty="0" smtClean="0"/>
              <a:t>　</a:t>
            </a:r>
            <a:endParaRPr lang="en-US" altLang="ja-JP" sz="3000" dirty="0" smtClean="0"/>
          </a:p>
          <a:p>
            <a:pPr marL="0" indent="0">
              <a:buNone/>
            </a:pPr>
            <a:endParaRPr lang="en-US" altLang="ja-JP" sz="3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4000" dirty="0" smtClean="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仮に、「８ポイント以上の文字にした。」、「</a:t>
            </a:r>
            <a:r>
              <a:rPr lang="en-US" altLang="ja-JP" sz="4000" dirty="0" smtClean="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4000" dirty="0" smtClean="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イメージです。</a:t>
            </a:r>
            <a:r>
              <a:rPr lang="en-US" altLang="ja-JP" sz="4000" dirty="0" smtClean="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4000" dirty="0" smtClean="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等の打消し表示をした。」としても、</a:t>
            </a:r>
            <a:r>
              <a:rPr lang="ja-JP" altLang="en-US" sz="4000" u="sng" dirty="0" smtClean="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一般</a:t>
            </a:r>
            <a:r>
              <a:rPr lang="ja-JP" altLang="en-US" sz="4000" u="sng"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消費者が強調表示に接する際に打消し表示を意識して見ない（読まない）という実態を十分に理解し、記載した内容を一般消費者が正しく認識できるように工夫して</a:t>
            </a:r>
            <a:r>
              <a:rPr lang="ja-JP" altLang="en-US" sz="4000" u="sng" dirty="0" smtClean="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表示する必要がある。</a:t>
            </a:r>
            <a:endParaRPr lang="en-US" altLang="ja-JP" sz="2800" u="sng" dirty="0" smtClean="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12</a:t>
            </a:fld>
            <a:endParaRPr lang="ja-JP" altLang="en-US" noProof="0" dirty="0"/>
          </a:p>
        </p:txBody>
      </p:sp>
      <p:sp>
        <p:nvSpPr>
          <p:cNvPr id="4" name="下矢印 3"/>
          <p:cNvSpPr/>
          <p:nvPr/>
        </p:nvSpPr>
        <p:spPr>
          <a:xfrm>
            <a:off x="5737626" y="3356992"/>
            <a:ext cx="936104" cy="86409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Tree>
    <p:extLst>
      <p:ext uri="{BB962C8B-B14F-4D97-AF65-F5344CB8AC3E}">
        <p14:creationId xmlns:p14="http://schemas.microsoft.com/office/powerpoint/2010/main" val="178630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11239" y="551484"/>
            <a:ext cx="9967750" cy="1077316"/>
          </a:xfrm>
        </p:spPr>
        <p:txBody>
          <a:bodyPr>
            <a:normAutofit fontScale="90000"/>
          </a:bodyPr>
          <a:lstStyle/>
          <a:p>
            <a:r>
              <a:rPr lang="ja-JP" altLang="en-US" sz="3600" dirty="0">
                <a:latin typeface="Meiryo UI" panose="020B0604030504040204" pitchFamily="50" charset="-128"/>
                <a:ea typeface="Meiryo UI" panose="020B0604030504040204" pitchFamily="50" charset="-128"/>
                <a:cs typeface="Meiryo UI" panose="020B0604030504040204" pitchFamily="50" charset="-128"/>
              </a:rPr>
              <a:t>（参考）景品表示法</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違反事件の処理状況</a:t>
            </a:r>
            <a:r>
              <a:rPr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dirty="0">
                <a:latin typeface="Meiryo UI" panose="020B0604030504040204" pitchFamily="50" charset="-128"/>
                <a:ea typeface="Meiryo UI" panose="020B0604030504040204" pitchFamily="50" charset="-128"/>
                <a:cs typeface="Meiryo UI" panose="020B0604030504040204" pitchFamily="50" charset="-128"/>
              </a:rPr>
              <a:t>～過去３年間の措置命令件数の推移～</a:t>
            </a:r>
            <a:endParaRPr kumimoji="1" lang="ja-JP" altLang="en-US" sz="27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コンテンツ プレースホルダー 8"/>
          <p:cNvGraphicFramePr>
            <a:graphicFrameLocks noGrp="1"/>
          </p:cNvGraphicFramePr>
          <p:nvPr>
            <p:ph sz="half" idx="1"/>
            <p:extLst>
              <p:ext uri="{D42A27DB-BD31-4B8C-83A1-F6EECF244321}">
                <p14:modId xmlns:p14="http://schemas.microsoft.com/office/powerpoint/2010/main" val="3365148944"/>
              </p:ext>
            </p:extLst>
          </p:nvPr>
        </p:nvGraphicFramePr>
        <p:xfrm>
          <a:off x="1629916" y="1772816"/>
          <a:ext cx="6949248" cy="4963691"/>
        </p:xfrm>
        <a:graphic>
          <a:graphicData uri="http://schemas.openxmlformats.org/drawingml/2006/chart">
            <c:chart xmlns:c="http://schemas.openxmlformats.org/drawingml/2006/chart" xmlns:r="http://schemas.openxmlformats.org/officeDocument/2006/relationships" r:id="rId2"/>
          </a:graphicData>
        </a:graphic>
      </p:graphicFrame>
      <p:sp>
        <p:nvSpPr>
          <p:cNvPr id="4" name="コンテンツ プレースホルダー 3"/>
          <p:cNvSpPr>
            <a:spLocks noGrp="1"/>
          </p:cNvSpPr>
          <p:nvPr>
            <p:ph sz="half" idx="2"/>
          </p:nvPr>
        </p:nvSpPr>
        <p:spPr>
          <a:xfrm>
            <a:off x="8758708" y="2204864"/>
            <a:ext cx="3312368" cy="3995936"/>
          </a:xfrm>
        </p:spPr>
        <p:txBody>
          <a:bodyPr>
            <a:normAutofit/>
          </a:bodyPr>
          <a:lstStyle/>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措置命令件数は、増加傾向にある</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（都道府県でも積極的な処理）。</a:t>
            </a:r>
            <a:endPar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年度の措置命令件数５０</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件（消費者庁）のうち、</a:t>
            </a:r>
            <a:r>
              <a:rPr lang="ja-JP" altLang="en-US" sz="24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食品関係のものが１９件（</a:t>
            </a:r>
            <a:r>
              <a:rPr lang="en-US" altLang="ja-JP" sz="24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24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と最も多い。</a:t>
            </a:r>
            <a:endParaRPr lang="en-US" altLang="ja-JP" sz="24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smtClean="0"/>
          </a:p>
        </p:txBody>
      </p:sp>
      <p:sp>
        <p:nvSpPr>
          <p:cNvPr id="3" name="スライド番号プレースホルダー 2"/>
          <p:cNvSpPr>
            <a:spLocks noGrp="1"/>
          </p:cNvSpPr>
          <p:nvPr>
            <p:ph type="sldNum" sz="quarter" idx="12"/>
          </p:nvPr>
        </p:nvSpPr>
        <p:spPr/>
        <p:txBody>
          <a:bodyPr/>
          <a:lstStyle/>
          <a:p>
            <a:pPr rtl="0"/>
            <a:fld id="{7DC1BBB0-96F0-4077-A278-0F3FB5C104D3}" type="slidenum">
              <a:rPr lang="en-US" altLang="ja-JP" noProof="0" smtClean="0"/>
              <a:t>13</a:t>
            </a:fld>
            <a:endParaRPr lang="en-US" altLang="ja-JP" noProof="0" dirty="0"/>
          </a:p>
        </p:txBody>
      </p:sp>
    </p:spTree>
    <p:extLst>
      <p:ext uri="{BB962C8B-B14F-4D97-AF65-F5344CB8AC3E}">
        <p14:creationId xmlns:p14="http://schemas.microsoft.com/office/powerpoint/2010/main" val="257207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63821" y="620688"/>
            <a:ext cx="9782801" cy="792088"/>
          </a:xfrm>
        </p:spPr>
        <p:txBody>
          <a:bodyPr rtlCol="0">
            <a:normAutofit fontScale="90000"/>
          </a:bodyPr>
          <a:lstStyle/>
          <a:p>
            <a:r>
              <a:rPr lang="ja-JP" altLang="en-US" sz="4900" dirty="0">
                <a:latin typeface="Meiryo UI" panose="020B0604030504040204" pitchFamily="50" charset="-128"/>
                <a:ea typeface="Meiryo UI" panose="020B0604030504040204" pitchFamily="50" charset="-128"/>
                <a:cs typeface="Meiryo UI" panose="020B0604030504040204" pitchFamily="50" charset="-128"/>
              </a:rPr>
              <a:t>最近の措置命令のうち注目すべき事件</a:t>
            </a:r>
            <a:r>
              <a:rPr lang="ja-JP" altLang="en-US" sz="4900" dirty="0" smtClean="0">
                <a:latin typeface="Meiryo UI" panose="020B0604030504040204" pitchFamily="50" charset="-128"/>
                <a:ea typeface="Meiryo UI" panose="020B0604030504040204" pitchFamily="50" charset="-128"/>
                <a:cs typeface="Meiryo UI" panose="020B0604030504040204" pitchFamily="50" charset="-128"/>
              </a:rPr>
              <a:t>①</a:t>
            </a:r>
            <a:r>
              <a:rPr lang="en-US" altLang="ja-JP" sz="4900" dirty="0">
                <a:latin typeface="Meiryo UI" panose="020B0604030504040204" pitchFamily="50" charset="-128"/>
                <a:ea typeface="Meiryo UI" panose="020B0604030504040204" pitchFamily="50" charset="-128"/>
                <a:cs typeface="Meiryo UI" panose="020B0604030504040204" pitchFamily="50" charset="-128"/>
              </a:rPr>
              <a:t/>
            </a:r>
            <a:br>
              <a:rPr lang="en-US" altLang="ja-JP" sz="4900" dirty="0">
                <a:latin typeface="Meiryo UI" panose="020B0604030504040204" pitchFamily="50" charset="-128"/>
                <a:ea typeface="Meiryo UI" panose="020B0604030504040204" pitchFamily="50" charset="-128"/>
                <a:cs typeface="Meiryo UI" panose="020B0604030504040204" pitchFamily="50" charset="-128"/>
              </a:rPr>
            </a:br>
            <a:r>
              <a:rPr lang="en-US" altLang="ja-JP" sz="49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4900"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dirty="0">
                <a:latin typeface="Meiryo UI" panose="020B0604030504040204" pitchFamily="50" charset="-128"/>
                <a:ea typeface="Meiryo UI" panose="020B0604030504040204" pitchFamily="50" charset="-128"/>
                <a:cs typeface="Meiryo UI" panose="020B0604030504040204" pitchFamily="50" charset="-128"/>
              </a:rPr>
              <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dirty="0">
                <a:latin typeface="Meiryo UI" panose="020B0604030504040204" pitchFamily="50" charset="-128"/>
                <a:ea typeface="Meiryo UI" panose="020B0604030504040204" pitchFamily="50" charset="-128"/>
                <a:cs typeface="Meiryo UI" panose="020B0604030504040204" pitchFamily="50" charset="-128"/>
              </a:rPr>
              <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dirty="0">
                <a:latin typeface="Meiryo UI" panose="020B0604030504040204" pitchFamily="50" charset="-128"/>
                <a:ea typeface="Meiryo UI" panose="020B0604030504040204" pitchFamily="50" charset="-128"/>
                <a:cs typeface="Meiryo UI" panose="020B0604030504040204" pitchFamily="50" charset="-128"/>
              </a:rPr>
              <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sz="4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コンテンツ プレースホルダー 13"/>
          <p:cNvSpPr>
            <a:spLocks noGrp="1"/>
          </p:cNvSpPr>
          <p:nvPr>
            <p:ph idx="1"/>
          </p:nvPr>
        </p:nvSpPr>
        <p:spPr>
          <a:xfrm>
            <a:off x="1593436" y="1700808"/>
            <a:ext cx="10117600" cy="5157192"/>
          </a:xfrm>
        </p:spPr>
        <p:txBody>
          <a:bodyPr rtlCol="0">
            <a:normAutofit fontScale="92500"/>
          </a:bodyPr>
          <a:lstStyle/>
          <a:p>
            <a:pPr marL="0" indent="0">
              <a:buNone/>
            </a:pPr>
            <a:r>
              <a:rPr lang="ja-JP" altLang="en-US" sz="3600" u="sng" dirty="0" smtClean="0">
                <a:latin typeface="Meiryo UI" panose="020B0604030504040204" pitchFamily="50" charset="-128"/>
                <a:ea typeface="Meiryo UI" panose="020B0604030504040204" pitchFamily="50" charset="-128"/>
                <a:cs typeface="Meiryo UI" panose="020B0604030504040204" pitchFamily="50" charset="-128"/>
              </a:rPr>
              <a:t>全国農業協同組合連合会兵庫県本部に対する件</a:t>
            </a:r>
            <a:endParaRPr lang="en-US" altLang="ja-JP" sz="3600" u="sng"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日：兵庫県）</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自ら運営する飲食店において、一般消費者に料理を提供するに当たり、当該飲食店のメニュー等において、「神戸ビーフ」等と記載することにより、あたかも「神戸ビーフ」を使用しているかのように示す表示をしていた。</a:t>
            </a:r>
            <a:endParaRPr lang="en-US" altLang="ja-JP" sz="3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3000" u="sng" dirty="0" smtClean="0">
                <a:latin typeface="Meiryo UI" panose="020B0604030504040204" pitchFamily="50" charset="-128"/>
                <a:ea typeface="Meiryo UI" panose="020B0604030504040204" pitchFamily="50" charset="-128"/>
                <a:cs typeface="Meiryo UI" panose="020B0604030504040204" pitchFamily="50" charset="-128"/>
              </a:rPr>
              <a:t>実際には、一部について、「神戸肉・神戸ビーフ」の定義に該当しない「兵庫県産（但馬牛）を使用していた。</a:t>
            </a:r>
            <a:endParaRPr lang="en-US" altLang="ja-JP" sz="30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3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「神戸ビーフ」「但馬牛」は神戸肉流通推進協議会が定義している</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商標。</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神戸ビーフ」は「兵庫県産</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但馬牛</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」のうち一定の基準を満たした</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もの</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3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14</a:t>
            </a:fld>
            <a:endParaRPr lang="ja-JP" altLang="en-US" noProof="0" dirty="0"/>
          </a:p>
        </p:txBody>
      </p:sp>
    </p:spTree>
    <p:extLst>
      <p:ext uri="{BB962C8B-B14F-4D97-AF65-F5344CB8AC3E}">
        <p14:creationId xmlns:p14="http://schemas.microsoft.com/office/powerpoint/2010/main" val="2269338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63821" y="620688"/>
            <a:ext cx="9782801" cy="936104"/>
          </a:xfrm>
        </p:spPr>
        <p:txBody>
          <a:bodyPr rtlCol="0">
            <a:normAutofit fontScale="90000"/>
          </a:bodyPr>
          <a:lstStyle/>
          <a:p>
            <a:r>
              <a:rPr lang="ja-JP" altLang="en-US" sz="4900" dirty="0">
                <a:latin typeface="Meiryo UI" panose="020B0604030504040204" pitchFamily="50" charset="-128"/>
                <a:ea typeface="Meiryo UI" panose="020B0604030504040204" pitchFamily="50" charset="-128"/>
                <a:cs typeface="Meiryo UI" panose="020B0604030504040204" pitchFamily="50" charset="-128"/>
              </a:rPr>
              <a:t>最近の措置命令のうち注目すべき事件</a:t>
            </a:r>
            <a:r>
              <a:rPr lang="ja-JP" altLang="en-US" sz="4900" dirty="0" smtClean="0">
                <a:latin typeface="Meiryo UI" panose="020B0604030504040204" pitchFamily="50" charset="-128"/>
                <a:ea typeface="Meiryo UI" panose="020B0604030504040204" pitchFamily="50" charset="-128"/>
                <a:cs typeface="Meiryo UI" panose="020B0604030504040204" pitchFamily="50" charset="-128"/>
              </a:rPr>
              <a:t>②</a:t>
            </a:r>
            <a:r>
              <a:rPr lang="en-US" altLang="ja-JP" sz="4900" dirty="0">
                <a:latin typeface="Meiryo UI" panose="020B0604030504040204" pitchFamily="50" charset="-128"/>
                <a:ea typeface="Meiryo UI" panose="020B0604030504040204" pitchFamily="50" charset="-128"/>
                <a:cs typeface="Meiryo UI" panose="020B0604030504040204" pitchFamily="50" charset="-128"/>
              </a:rPr>
              <a:t/>
            </a:r>
            <a:br>
              <a:rPr lang="en-US" altLang="ja-JP" sz="4900" dirty="0">
                <a:latin typeface="Meiryo UI" panose="020B0604030504040204" pitchFamily="50" charset="-128"/>
                <a:ea typeface="Meiryo UI" panose="020B0604030504040204" pitchFamily="50" charset="-128"/>
                <a:cs typeface="Meiryo UI" panose="020B0604030504040204" pitchFamily="50" charset="-128"/>
              </a:rPr>
            </a:br>
            <a:r>
              <a:rPr lang="en-US" altLang="ja-JP" dirty="0" smtClean="0">
                <a:latin typeface="Meiryo UI" panose="020B0604030504040204" pitchFamily="50" charset="-128"/>
                <a:ea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rPr>
            </a:br>
            <a:r>
              <a:rPr lang="en-US" altLang="ja-JP" dirty="0"/>
              <a:t/>
            </a:r>
            <a:br>
              <a:rPr lang="en-US" altLang="ja-JP" dirty="0"/>
            </a:br>
            <a:r>
              <a:rPr lang="en-US" altLang="ja-JP" dirty="0" smtClean="0"/>
              <a:t/>
            </a:r>
            <a:br>
              <a:rPr lang="en-US" altLang="ja-JP" dirty="0" smtClean="0"/>
            </a:br>
            <a:r>
              <a:rPr lang="en-US" altLang="ja-JP" dirty="0"/>
              <a:t/>
            </a:r>
            <a:br>
              <a:rPr lang="en-US" altLang="ja-JP" dirty="0"/>
            </a:br>
            <a:r>
              <a:rPr lang="en-US" altLang="ja-JP" dirty="0" smtClean="0"/>
              <a:t/>
            </a:r>
            <a:br>
              <a:rPr lang="en-US" altLang="ja-JP" dirty="0" smtClean="0"/>
            </a:br>
            <a:r>
              <a:rPr lang="en-US" altLang="ja-JP" dirty="0" smtClean="0"/>
              <a:t/>
            </a:r>
            <a:br>
              <a:rPr lang="en-US" altLang="ja-JP" dirty="0" smtClean="0"/>
            </a:br>
            <a:r>
              <a:rPr lang="en-US" altLang="ja-JP" dirty="0"/>
              <a:t/>
            </a:r>
            <a:br>
              <a:rPr lang="en-US" altLang="ja-JP" dirty="0"/>
            </a:br>
            <a:r>
              <a:rPr lang="ja-JP" altLang="en-US" sz="4400" dirty="0" smtClean="0">
                <a:latin typeface="Meiryo UI" panose="020B0604030504040204" pitchFamily="50" charset="-128"/>
                <a:ea typeface="Meiryo UI" panose="020B0604030504040204" pitchFamily="50" charset="-128"/>
              </a:rPr>
              <a:t>　</a:t>
            </a:r>
            <a:endParaRPr lang="ja-JP" altLang="en-US" dirty="0"/>
          </a:p>
        </p:txBody>
      </p:sp>
      <p:sp>
        <p:nvSpPr>
          <p:cNvPr id="14" name="コンテンツ プレースホルダー 13"/>
          <p:cNvSpPr>
            <a:spLocks noGrp="1"/>
          </p:cNvSpPr>
          <p:nvPr>
            <p:ph idx="1"/>
          </p:nvPr>
        </p:nvSpPr>
        <p:spPr>
          <a:xfrm>
            <a:off x="1593436" y="2132856"/>
            <a:ext cx="9782801" cy="4725144"/>
          </a:xfrm>
        </p:spPr>
        <p:txBody>
          <a:bodyPr rtlCol="0">
            <a:normAutofit/>
          </a:bodyPr>
          <a:lstStyle/>
          <a:p>
            <a:pPr marL="0" indent="0">
              <a:buNone/>
            </a:pPr>
            <a:r>
              <a:rPr lang="ja-JP" altLang="en-US" sz="3300" u="sng" dirty="0" smtClean="0">
                <a:latin typeface="Meiryo UI" panose="020B0604030504040204" pitchFamily="50" charset="-128"/>
                <a:ea typeface="Meiryo UI" panose="020B0604030504040204" pitchFamily="50" charset="-128"/>
                <a:cs typeface="Meiryo UI" panose="020B0604030504040204" pitchFamily="50" charset="-128"/>
              </a:rPr>
              <a:t>日本マクドナルド㈱に対する件</a:t>
            </a:r>
            <a:endParaRPr lang="en-US" altLang="ja-JP" sz="3300" u="sng"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3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日：消費者庁）</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3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東京ローストビーフバーガー」及び「東京ローストビーフマフィン」と称する料理について、あたかも、当該料理に使用されている料理は、ブロック肉（牛の部分肉を分割したもの）を使用しているかのように示す表示をしていた。</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800" u="sng" dirty="0" smtClean="0">
                <a:latin typeface="Meiryo UI" panose="020B0604030504040204" pitchFamily="50" charset="-128"/>
                <a:ea typeface="Meiryo UI" panose="020B0604030504040204" pitchFamily="50" charset="-128"/>
                <a:cs typeface="Meiryo UI" panose="020B0604030504040204" pitchFamily="50" charset="-128"/>
              </a:rPr>
              <a:t>実際には、本件料理に使用されている料理の過半について、成形肉</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（牛赤身のブロック肉を切断加工したものを加熱結着させて、形状を整えたもの）</a:t>
            </a:r>
            <a:r>
              <a:rPr lang="ja-JP" altLang="en-US" sz="2800" u="sng" dirty="0" smtClean="0">
                <a:latin typeface="Meiryo UI" panose="020B0604030504040204" pitchFamily="50" charset="-128"/>
                <a:ea typeface="Meiryo UI" panose="020B0604030504040204" pitchFamily="50" charset="-128"/>
                <a:cs typeface="Meiryo UI" panose="020B0604030504040204" pitchFamily="50" charset="-128"/>
              </a:rPr>
              <a:t>を使用していた</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3000" dirty="0"/>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15</a:t>
            </a:fld>
            <a:endParaRPr lang="ja-JP" altLang="en-US" noProof="0" dirty="0"/>
          </a:p>
        </p:txBody>
      </p:sp>
    </p:spTree>
    <p:extLst>
      <p:ext uri="{BB962C8B-B14F-4D97-AF65-F5344CB8AC3E}">
        <p14:creationId xmlns:p14="http://schemas.microsoft.com/office/powerpoint/2010/main" val="384851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93436" y="548679"/>
            <a:ext cx="9782801" cy="720081"/>
          </a:xfrm>
        </p:spPr>
        <p:txBody>
          <a:bodyPr>
            <a:noAutofit/>
          </a:bodyPr>
          <a:lstStyle/>
          <a:p>
            <a:pPr algn="ctr"/>
            <a:r>
              <a:rPr kumimoji="1" lang="ja-JP" altLang="en-US" sz="4800" dirty="0" smtClean="0">
                <a:latin typeface="Meiryo UI" panose="020B0604030504040204" pitchFamily="50" charset="-128"/>
                <a:ea typeface="Meiryo UI" panose="020B0604030504040204" pitchFamily="50" charset="-128"/>
                <a:cs typeface="Meiryo UI" panose="020B0604030504040204" pitchFamily="50" charset="-128"/>
              </a:rPr>
              <a:t>目　次</a:t>
            </a:r>
            <a:endParaRPr kumimoji="1" lang="ja-JP" altLang="en-US" sz="4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1593436" y="1600200"/>
            <a:ext cx="10333624" cy="5121276"/>
          </a:xfrm>
        </p:spPr>
        <p:txBody>
          <a:bodyPr>
            <a:noAutofit/>
          </a:bodyPr>
          <a:lstStyle/>
          <a:p>
            <a:r>
              <a:rPr kumimoji="1"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強調表示と打消し表示についての基本的考え方　 </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３</a:t>
            </a:r>
            <a:r>
              <a:rPr kumimoji="1"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頁</a:t>
            </a:r>
            <a:endParaRPr kumimoji="1"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打消し表示の表示方法に関する景品表示法上の考え方　・・・・・・・・・・    ５</a:t>
            </a: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飲用乳の表示の現状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p>
          <a:p>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事業者における</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留意点 </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最も重要なことは  ・・・・・・・・・・・・・・・・・・・・・・・・・・・・・・・・・・・・・・・・・　  </a:t>
            </a:r>
            <a:r>
              <a:rPr kumimoji="1"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p>
          <a:p>
            <a:pPr marL="0" indent="0">
              <a:buNone/>
            </a:pP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景品表示法違反事件の処理状況　・・・・・・・・・・・・・・・・・・・・・・・・・・・・　</a:t>
            </a:r>
            <a:r>
              <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p>
          <a:p>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最近の措置命令のうち注目すべき事件　・・・・・・・・・・・・・・・・・・・・・・・・・  </a:t>
            </a:r>
            <a:r>
              <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p>
          <a:p>
            <a:endParaRPr kumimoji="1" lang="en-US" altLang="ja-JP" sz="2000" dirty="0" smtClean="0"/>
          </a:p>
          <a:p>
            <a:endParaRPr kumimoji="1" lang="ja-JP" altLang="en-US" sz="2000" dirty="0"/>
          </a:p>
        </p:txBody>
      </p:sp>
      <p:sp>
        <p:nvSpPr>
          <p:cNvPr id="4" name="スライド番号プレースホルダー 3"/>
          <p:cNvSpPr>
            <a:spLocks noGrp="1"/>
          </p:cNvSpPr>
          <p:nvPr>
            <p:ph type="sldNum" sz="quarter" idx="12"/>
          </p:nvPr>
        </p:nvSpPr>
        <p:spPr/>
        <p:txBody>
          <a:bodyPr/>
          <a:lstStyle/>
          <a:p>
            <a:pPr rtl="0"/>
            <a:fld id="{7DC1BBB0-96F0-4077-A278-0F3FB5C104D3}" type="slidenum">
              <a:rPr lang="en-US" altLang="ja-JP" noProof="0" smtClean="0"/>
              <a:t>2</a:t>
            </a:fld>
            <a:endParaRPr lang="ja-JP" altLang="en-US" noProof="0" dirty="0"/>
          </a:p>
        </p:txBody>
      </p:sp>
    </p:spTree>
    <p:extLst>
      <p:ext uri="{BB962C8B-B14F-4D97-AF65-F5344CB8AC3E}">
        <p14:creationId xmlns:p14="http://schemas.microsoft.com/office/powerpoint/2010/main" val="2597255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622036" y="620688"/>
            <a:ext cx="9944984" cy="1584176"/>
          </a:xfrm>
        </p:spPr>
        <p:txBody>
          <a:bodyPr rtlCol="0">
            <a:noAutofit/>
          </a:bodyPr>
          <a:lstStyle/>
          <a:p>
            <a:pPr rtl="0"/>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強調表示と打消し表示についての基本的考え方</a:t>
            </a:r>
            <a: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（ポイント１）</a:t>
            </a:r>
            <a:endParaRPr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コンテンツ プレースホルダー 13"/>
          <p:cNvSpPr>
            <a:spLocks noGrp="1"/>
          </p:cNvSpPr>
          <p:nvPr>
            <p:ph idx="1"/>
          </p:nvPr>
        </p:nvSpPr>
        <p:spPr>
          <a:xfrm>
            <a:off x="1593436" y="2636912"/>
            <a:ext cx="9782801" cy="3535288"/>
          </a:xfrm>
        </p:spPr>
        <p:txBody>
          <a:bodyPr rtlCol="0">
            <a:normAutofit lnSpcReduction="10000"/>
          </a:bodyPr>
          <a:lstStyle/>
          <a:p>
            <a:pPr rtl="0"/>
            <a:r>
              <a:rPr lang="ja-JP" altLang="en-US" sz="3200" dirty="0"/>
              <a:t>　</a:t>
            </a:r>
            <a:r>
              <a:rPr lang="ja-JP" altLang="en-US" sz="3200" dirty="0" smtClean="0">
                <a:latin typeface="Meiryo UI" panose="020B0604030504040204" pitchFamily="50" charset="-128"/>
                <a:ea typeface="Meiryo UI" panose="020B0604030504040204" pitchFamily="50" charset="-128"/>
              </a:rPr>
              <a:t>強調表示は、対象商品・サービスの全てについて、無条件、無制約に当てはまるものと一般消費者に受け止められる。</a:t>
            </a:r>
            <a:endParaRPr lang="en-US" altLang="ja-JP" sz="3200" dirty="0" smtClean="0">
              <a:latin typeface="Meiryo UI" panose="020B0604030504040204" pitchFamily="50" charset="-128"/>
              <a:ea typeface="Meiryo UI" panose="020B0604030504040204" pitchFamily="50" charset="-128"/>
            </a:endParaRPr>
          </a:p>
          <a:p>
            <a:pPr rtl="0"/>
            <a:r>
              <a:rPr lang="ja-JP" altLang="en-US" sz="3200" dirty="0" smtClean="0">
                <a:latin typeface="Meiryo UI" panose="020B0604030504040204" pitchFamily="50" charset="-128"/>
                <a:ea typeface="Meiryo UI" panose="020B0604030504040204" pitchFamily="50" charset="-128"/>
              </a:rPr>
              <a:t>　仮に例外などがあるときは、その旨の打消し表示を分かりやすく適切に行わなければ、その強調表示は、一般消費者に誤認され、不当表示として景品表示法上問題となるおそれがある。</a:t>
            </a:r>
            <a:endParaRPr lang="ja-JP" altLang="en-US" sz="3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3</a:t>
            </a:fld>
            <a:endParaRPr lang="ja-JP" altLang="en-US" noProof="0" dirty="0"/>
          </a:p>
        </p:txBody>
      </p:sp>
    </p:spTree>
    <p:extLst>
      <p:ext uri="{BB962C8B-B14F-4D97-AF65-F5344CB8AC3E}">
        <p14:creationId xmlns:p14="http://schemas.microsoft.com/office/powerpoint/2010/main" val="172042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93436" y="620688"/>
            <a:ext cx="9973584" cy="1656184"/>
          </a:xfrm>
        </p:spPr>
        <p:txBody>
          <a:bodyPr rtlCol="0">
            <a:normAutofit/>
          </a:bodyPr>
          <a:lstStyle/>
          <a:p>
            <a:pPr rtl="0"/>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強調表示と打消し表示についての基本的考え方</a:t>
            </a:r>
            <a: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（ポイント２）</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コンテンツ プレースホルダー 13"/>
          <p:cNvSpPr>
            <a:spLocks noGrp="1"/>
          </p:cNvSpPr>
          <p:nvPr>
            <p:ph idx="1"/>
          </p:nvPr>
        </p:nvSpPr>
        <p:spPr>
          <a:xfrm>
            <a:off x="1593436" y="2420888"/>
            <a:ext cx="9782801" cy="4176464"/>
          </a:xfrm>
        </p:spPr>
        <p:txBody>
          <a:bodyPr rtlCol="0">
            <a:normAutofit fontScale="92500"/>
          </a:bodyPr>
          <a:lstStyle/>
          <a:p>
            <a:pPr rtl="0"/>
            <a:r>
              <a:rPr lang="ja-JP" altLang="en-US" sz="3200" dirty="0"/>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強調表示と打消し表示との関係は、強調表示の訴求している内容が商品・サービスの実際を反映していることが原則。</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rtl="0"/>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　打消し表示は、強調表示だけでは一般消費者が認識できない例外条件、制約条件等がある場合に例外的に使用されるべきもの。</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rtl="0"/>
            <a:r>
              <a:rPr lang="ja-JP" altLang="en-US" sz="3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したがって、強調表示と打消し表示が矛盾するような場合は、一般消費者に誤認され、景品表示法上問題となるおそれがある。</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a:p>
            <a:pPr rtl="0"/>
            <a:endParaRPr lang="ja-JP" altLang="en-US" sz="3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4</a:t>
            </a:fld>
            <a:endParaRPr lang="ja-JP" altLang="en-US" noProof="0" dirty="0"/>
          </a:p>
        </p:txBody>
      </p:sp>
    </p:spTree>
    <p:extLst>
      <p:ext uri="{BB962C8B-B14F-4D97-AF65-F5344CB8AC3E}">
        <p14:creationId xmlns:p14="http://schemas.microsoft.com/office/powerpoint/2010/main" val="73177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93436" y="692696"/>
            <a:ext cx="10333624" cy="1080120"/>
          </a:xfrm>
        </p:spPr>
        <p:txBody>
          <a:bodyPr>
            <a:normAutofit fontScale="90000"/>
          </a:bodyPr>
          <a:lstStyle/>
          <a:p>
            <a:r>
              <a:rPr lang="ja-JP" altLang="en-US" sz="3900" dirty="0">
                <a:latin typeface="Meiryo UI" panose="020B0604030504040204" pitchFamily="50" charset="-128"/>
                <a:ea typeface="Meiryo UI" panose="020B0604030504040204" pitchFamily="50" charset="-128"/>
                <a:cs typeface="Meiryo UI" panose="020B0604030504040204" pitchFamily="50" charset="-128"/>
              </a:rPr>
              <a:t>打消し表示の表示方法に関する景品表示法上の考え方</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a:xfrm>
            <a:off x="1593436" y="2132856"/>
            <a:ext cx="9782801" cy="4464496"/>
          </a:xfrm>
        </p:spPr>
        <p:txBody>
          <a:bodyPr>
            <a:normAutofit/>
          </a:bodyPr>
          <a:lstStyle/>
          <a:p>
            <a:r>
              <a:rPr kumimoji="1" lang="ja-JP" altLang="en-US" sz="2600" dirty="0" smtClean="0">
                <a:latin typeface="Meiryo UI" panose="020B0604030504040204" pitchFamily="50" charset="-128"/>
                <a:ea typeface="Meiryo UI" panose="020B0604030504040204" pitchFamily="50" charset="-128"/>
                <a:cs typeface="Meiryo UI" panose="020B0604030504040204" pitchFamily="50" charset="-128"/>
              </a:rPr>
              <a:t>打消し表示の内容を一般消費者が正しく認識できるように適切な表示方法で表示されているかは、</a:t>
            </a:r>
            <a:r>
              <a:rPr kumimoji="1" lang="ja-JP" altLang="en-US" sz="2600" u="sng" dirty="0" smtClean="0">
                <a:latin typeface="Meiryo UI" panose="020B0604030504040204" pitchFamily="50" charset="-128"/>
                <a:ea typeface="Meiryo UI" panose="020B0604030504040204" pitchFamily="50" charset="-128"/>
                <a:cs typeface="Meiryo UI" panose="020B0604030504040204" pitchFamily="50" charset="-128"/>
              </a:rPr>
              <a:t>以下の４つの要素</a:t>
            </a:r>
            <a:r>
              <a:rPr kumimoji="1" lang="ja-JP" altLang="en-US" sz="2600" dirty="0" smtClean="0">
                <a:latin typeface="Meiryo UI" panose="020B0604030504040204" pitchFamily="50" charset="-128"/>
                <a:ea typeface="Meiryo UI" panose="020B0604030504040204" pitchFamily="50" charset="-128"/>
                <a:cs typeface="Meiryo UI" panose="020B0604030504040204" pitchFamily="50" charset="-128"/>
              </a:rPr>
              <a:t>から総合的に判断される。</a:t>
            </a:r>
            <a:endParaRPr kumimoji="1" lang="en-US" altLang="ja-JP" sz="2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600" dirty="0" smtClean="0">
                <a:latin typeface="Meiryo UI" panose="020B0604030504040204" pitchFamily="50" charset="-128"/>
                <a:ea typeface="Meiryo UI" panose="020B0604030504040204" pitchFamily="50" charset="-128"/>
                <a:cs typeface="Meiryo UI" panose="020B0604030504040204" pitchFamily="50" charset="-128"/>
              </a:rPr>
              <a:t>したがって、各要素に沿って、適切に表示されていない場合であって、商品・サービスの内容や取引条件について実際のもの等より著しく優良又は有利であると一般消費者に誤認されるときは、景品表示法上問題となるおそれがある。</a:t>
            </a:r>
            <a:endParaRPr kumimoji="1" lang="ja-JP" altLang="en-US" sz="2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pPr rtl="0"/>
            <a:fld id="{7DC1BBB0-96F0-4077-A278-0F3FB5C104D3}" type="slidenum">
              <a:rPr lang="en-US" altLang="ja-JP" noProof="0" smtClean="0"/>
              <a:t>5</a:t>
            </a:fld>
            <a:endParaRPr lang="ja-JP" altLang="en-US" noProof="0" dirty="0"/>
          </a:p>
        </p:txBody>
      </p:sp>
      <p:sp>
        <p:nvSpPr>
          <p:cNvPr id="4" name="下矢印 3"/>
          <p:cNvSpPr/>
          <p:nvPr/>
        </p:nvSpPr>
        <p:spPr>
          <a:xfrm>
            <a:off x="4726260" y="5445224"/>
            <a:ext cx="115212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094412" y="5589240"/>
            <a:ext cx="4074072" cy="461665"/>
          </a:xfrm>
          <a:prstGeom prst="rect">
            <a:avLst/>
          </a:prstGeom>
          <a:noFill/>
        </p:spPr>
        <p:txBody>
          <a:bodyPr wrap="square" rtlCol="0">
            <a:spAutoFit/>
          </a:bodyPr>
          <a:lstStyle/>
          <a:p>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以下の４つの要素が重要</a:t>
            </a:r>
            <a:endParaRPr kumimoji="1"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43443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93436" y="620688"/>
            <a:ext cx="10261616" cy="1224136"/>
          </a:xfrm>
        </p:spPr>
        <p:txBody>
          <a:bodyPr rtlCol="0">
            <a:normAutofit fontScale="90000"/>
          </a:bodyPr>
          <a:lstStyle/>
          <a:p>
            <a:pPr rtl="0"/>
            <a:r>
              <a:rPr lang="ja-JP" altLang="en-US" sz="3900" dirty="0" smtClean="0">
                <a:latin typeface="Meiryo UI" panose="020B0604030504040204" pitchFamily="50" charset="-128"/>
                <a:ea typeface="Meiryo UI" panose="020B0604030504040204" pitchFamily="50" charset="-128"/>
                <a:cs typeface="Meiryo UI" panose="020B0604030504040204" pitchFamily="50" charset="-128"/>
              </a:rPr>
              <a:t>打消し表示の表示方法に関する景品表示法上の考え方</a:t>
            </a:r>
            <a: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（ポイント１）</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コンテンツ プレースホルダー 13"/>
          <p:cNvSpPr>
            <a:spLocks noGrp="1"/>
          </p:cNvSpPr>
          <p:nvPr>
            <p:ph idx="1"/>
          </p:nvPr>
        </p:nvSpPr>
        <p:spPr>
          <a:xfrm>
            <a:off x="1593436" y="2564904"/>
            <a:ext cx="9829568" cy="3024336"/>
          </a:xfrm>
        </p:spPr>
        <p:txBody>
          <a:bodyPr rtlCol="0">
            <a:normAutofit/>
          </a:bodyPr>
          <a:lstStyle/>
          <a:p>
            <a:pPr rtl="0"/>
            <a:r>
              <a:rPr lang="ja-JP" altLang="en-US" sz="3200" dirty="0"/>
              <a:t>　</a:t>
            </a:r>
            <a:r>
              <a:rPr lang="ja-JP" altLang="en-US" sz="4000" u="sng" dirty="0" smtClean="0">
                <a:solidFill>
                  <a:srgbClr val="FF0000"/>
                </a:solidFill>
                <a:latin typeface="+mn-ea"/>
                <a:cs typeface="Meiryo UI" panose="020B0604030504040204" pitchFamily="50" charset="-128"/>
              </a:rPr>
              <a:t>打消し表示の文字の大きさ</a:t>
            </a:r>
            <a:endParaRPr lang="en-US" altLang="ja-JP" sz="4000" u="sng" dirty="0" smtClean="0">
              <a:solidFill>
                <a:srgbClr val="FF0000"/>
              </a:solidFill>
              <a:latin typeface="+mn-ea"/>
              <a:cs typeface="Meiryo UI" panose="020B0604030504040204" pitchFamily="50" charset="-128"/>
            </a:endParaRPr>
          </a:p>
          <a:p>
            <a:pPr rtl="0"/>
            <a:endParaRPr lang="en-US" altLang="ja-JP" sz="3200" dirty="0" smtClean="0">
              <a:latin typeface="+mn-ea"/>
              <a:cs typeface="Meiryo UI" panose="020B0604030504040204" pitchFamily="50" charset="-128"/>
            </a:endParaRPr>
          </a:p>
          <a:p>
            <a:pPr rtl="0"/>
            <a:r>
              <a:rPr lang="ja-JP" altLang="en-US" sz="3200" dirty="0" smtClean="0">
                <a:latin typeface="+mn-ea"/>
                <a:cs typeface="Meiryo UI" panose="020B0604030504040204" pitchFamily="50" charset="-128"/>
              </a:rPr>
              <a:t>　一般消費者が打消し表示を見落としてしまうほど文字が小さい場合。</a:t>
            </a:r>
            <a:endParaRPr lang="ja-JP" altLang="en-US" sz="3200" dirty="0">
              <a:latin typeface="+mn-ea"/>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6</a:t>
            </a:fld>
            <a:endParaRPr lang="ja-JP" altLang="en-US" noProof="0" dirty="0"/>
          </a:p>
        </p:txBody>
      </p:sp>
    </p:spTree>
    <p:extLst>
      <p:ext uri="{BB962C8B-B14F-4D97-AF65-F5344CB8AC3E}">
        <p14:creationId xmlns:p14="http://schemas.microsoft.com/office/powerpoint/2010/main" val="3664115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93436" y="764704"/>
            <a:ext cx="9782801" cy="1080120"/>
          </a:xfrm>
        </p:spPr>
        <p:txBody>
          <a:bodyPr rtlCol="0">
            <a:normAutofit fontScale="90000"/>
          </a:bodyPr>
          <a:lstStyle/>
          <a:p>
            <a:pPr rtl="0"/>
            <a:r>
              <a:rPr lang="ja-JP" altLang="en-US" dirty="0" smtClean="0">
                <a:latin typeface="Meiryo UI" panose="020B0604030504040204" pitchFamily="50" charset="-128"/>
                <a:ea typeface="Meiryo UI" panose="020B0604030504040204" pitchFamily="50" charset="-128"/>
              </a:rPr>
              <a:t>打消し表示の表示方法に関する景品表示法上の考え方</a:t>
            </a:r>
            <a:r>
              <a:rPr lang="en-US" altLang="ja-JP" dirty="0" smtClean="0">
                <a:latin typeface="Meiryo UI" panose="020B0604030504040204" pitchFamily="50" charset="-128"/>
                <a:ea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rPr>
            </a:br>
            <a:r>
              <a:rPr lang="ja-JP" altLang="en-US" sz="3200" dirty="0" smtClean="0"/>
              <a:t>（ポイント２）</a:t>
            </a:r>
            <a:endParaRPr lang="ja-JP" altLang="en-US" sz="3200" dirty="0"/>
          </a:p>
        </p:txBody>
      </p:sp>
      <p:sp>
        <p:nvSpPr>
          <p:cNvPr id="14" name="コンテンツ プレースホルダー 13"/>
          <p:cNvSpPr>
            <a:spLocks noGrp="1"/>
          </p:cNvSpPr>
          <p:nvPr>
            <p:ph idx="1"/>
          </p:nvPr>
        </p:nvSpPr>
        <p:spPr>
          <a:xfrm>
            <a:off x="1593436" y="2564904"/>
            <a:ext cx="9782801" cy="3816424"/>
          </a:xfrm>
        </p:spPr>
        <p:txBody>
          <a:bodyPr rtlCol="0">
            <a:normAutofit fontScale="92500" lnSpcReduction="20000"/>
          </a:bodyPr>
          <a:lstStyle/>
          <a:p>
            <a:pPr rtl="0"/>
            <a:r>
              <a:rPr lang="ja-JP" altLang="en-US" sz="3200" dirty="0"/>
              <a:t>　</a:t>
            </a:r>
            <a:r>
              <a:rPr lang="ja-JP" altLang="en-US" sz="4000" u="sng" dirty="0" smtClean="0">
                <a:solidFill>
                  <a:srgbClr val="FF0000"/>
                </a:solidFill>
                <a:latin typeface="+mn-ea"/>
                <a:cs typeface="Meiryo UI" panose="020B0604030504040204" pitchFamily="50" charset="-128"/>
              </a:rPr>
              <a:t>強調表示の文字と打消し表示の文字の大きさのバランス</a:t>
            </a:r>
            <a:endParaRPr lang="en-US" altLang="ja-JP" sz="4000" u="sng" dirty="0" smtClean="0">
              <a:solidFill>
                <a:srgbClr val="FF0000"/>
              </a:solidFill>
              <a:latin typeface="+mn-ea"/>
              <a:cs typeface="Meiryo UI" panose="020B0604030504040204" pitchFamily="50" charset="-128"/>
            </a:endParaRPr>
          </a:p>
          <a:p>
            <a:pPr rtl="0"/>
            <a:endParaRPr lang="en-US" altLang="ja-JP" sz="3200" dirty="0" smtClean="0">
              <a:latin typeface="+mn-ea"/>
              <a:cs typeface="Meiryo UI" panose="020B0604030504040204" pitchFamily="50" charset="-128"/>
            </a:endParaRPr>
          </a:p>
          <a:p>
            <a:pPr rtl="0"/>
            <a:r>
              <a:rPr lang="ja-JP" altLang="en-US" sz="3200" dirty="0" smtClean="0">
                <a:latin typeface="+mn-ea"/>
                <a:cs typeface="Meiryo UI" panose="020B0604030504040204" pitchFamily="50" charset="-128"/>
              </a:rPr>
              <a:t>　打消し表示が強調表示の近くに表示されていたとしても、強調表示が大きな文字で表示されているのに対して、打消し表示が小さい文字で表示されており、強調表示を見た一般消費者が当該強調表示に対する打消し表示に気付くことができないような場合。</a:t>
            </a:r>
            <a:endParaRPr lang="ja-JP" altLang="en-US" sz="3200" dirty="0">
              <a:latin typeface="+mn-ea"/>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7</a:t>
            </a:fld>
            <a:endParaRPr lang="ja-JP" altLang="en-US" noProof="0" dirty="0"/>
          </a:p>
        </p:txBody>
      </p:sp>
    </p:spTree>
    <p:extLst>
      <p:ext uri="{BB962C8B-B14F-4D97-AF65-F5344CB8AC3E}">
        <p14:creationId xmlns:p14="http://schemas.microsoft.com/office/powerpoint/2010/main" val="3029044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93436" y="764704"/>
            <a:ext cx="9782801" cy="1080120"/>
          </a:xfrm>
        </p:spPr>
        <p:txBody>
          <a:bodyPr rtlCol="0">
            <a:normAutofit fontScale="90000"/>
          </a:bodyPr>
          <a:lstStyle/>
          <a:p>
            <a:pPr rtl="0"/>
            <a:r>
              <a:rPr lang="ja-JP" altLang="en-US" dirty="0" smtClean="0">
                <a:latin typeface="Meiryo UI" panose="020B0604030504040204" pitchFamily="50" charset="-128"/>
                <a:ea typeface="Meiryo UI" panose="020B0604030504040204" pitchFamily="50" charset="-128"/>
              </a:rPr>
              <a:t>打消し表示の表示方法に関する景品表示法上の考え方</a:t>
            </a:r>
            <a:r>
              <a:rPr lang="en-US" altLang="ja-JP" dirty="0" smtClean="0">
                <a:latin typeface="Meiryo UI" panose="020B0604030504040204" pitchFamily="50" charset="-128"/>
                <a:ea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rPr>
            </a:br>
            <a:r>
              <a:rPr lang="ja-JP" altLang="en-US" sz="3200" dirty="0" smtClean="0"/>
              <a:t>（ポイント３）</a:t>
            </a:r>
            <a:endParaRPr lang="ja-JP" altLang="en-US" sz="3200" dirty="0"/>
          </a:p>
        </p:txBody>
      </p:sp>
      <p:sp>
        <p:nvSpPr>
          <p:cNvPr id="14" name="コンテンツ プレースホルダー 13"/>
          <p:cNvSpPr>
            <a:spLocks noGrp="1"/>
          </p:cNvSpPr>
          <p:nvPr>
            <p:ph idx="1"/>
          </p:nvPr>
        </p:nvSpPr>
        <p:spPr>
          <a:xfrm>
            <a:off x="1593436" y="2564904"/>
            <a:ext cx="9782801" cy="3600400"/>
          </a:xfrm>
        </p:spPr>
        <p:txBody>
          <a:bodyPr rtlCol="0">
            <a:normAutofit fontScale="92500" lnSpcReduction="10000"/>
          </a:bodyPr>
          <a:lstStyle/>
          <a:p>
            <a:pPr rtl="0"/>
            <a:r>
              <a:rPr lang="ja-JP" altLang="en-US" sz="3200" dirty="0"/>
              <a:t>　</a:t>
            </a:r>
            <a:r>
              <a:rPr lang="ja-JP" altLang="en-US" sz="4000" u="sng" dirty="0" smtClean="0">
                <a:solidFill>
                  <a:srgbClr val="FF0000"/>
                </a:solidFill>
                <a:latin typeface="+mn-ea"/>
                <a:cs typeface="Meiryo UI" panose="020B0604030504040204" pitchFamily="50" charset="-128"/>
              </a:rPr>
              <a:t>打消し表示の配置箇所</a:t>
            </a:r>
            <a:endParaRPr lang="en-US" altLang="ja-JP" sz="4000" u="sng" dirty="0" smtClean="0">
              <a:solidFill>
                <a:srgbClr val="FF0000"/>
              </a:solidFill>
              <a:latin typeface="+mn-ea"/>
              <a:cs typeface="Meiryo UI" panose="020B0604030504040204" pitchFamily="50" charset="-128"/>
            </a:endParaRPr>
          </a:p>
          <a:p>
            <a:pPr rtl="0"/>
            <a:endParaRPr lang="en-US" altLang="ja-JP" sz="3200" dirty="0" smtClean="0">
              <a:latin typeface="+mn-ea"/>
            </a:endParaRPr>
          </a:p>
          <a:p>
            <a:pPr rtl="0"/>
            <a:r>
              <a:rPr lang="ja-JP" altLang="en-US" sz="3200" dirty="0" smtClean="0">
                <a:latin typeface="+mn-ea"/>
              </a:rPr>
              <a:t>　打消し表示が強調表示から離れた場所に表示されており、一般消費者が打消し表示に気付かなかったり、打消し表示に気付いたとしても、当該打消し表示が離れた場所に表示された強調表示に対する打消し表示であることを認識できないような場合。</a:t>
            </a:r>
            <a:endParaRPr lang="ja-JP" altLang="en-US" sz="3200" dirty="0">
              <a:latin typeface="+mn-ea"/>
            </a:endParaRP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8</a:t>
            </a:fld>
            <a:endParaRPr lang="ja-JP" altLang="en-US" noProof="0" dirty="0"/>
          </a:p>
        </p:txBody>
      </p:sp>
    </p:spTree>
    <p:extLst>
      <p:ext uri="{BB962C8B-B14F-4D97-AF65-F5344CB8AC3E}">
        <p14:creationId xmlns:p14="http://schemas.microsoft.com/office/powerpoint/2010/main" val="3758732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93436" y="764704"/>
            <a:ext cx="9782801" cy="1080120"/>
          </a:xfrm>
        </p:spPr>
        <p:txBody>
          <a:bodyPr rtlCol="0">
            <a:normAutofit fontScale="90000"/>
          </a:bodyPr>
          <a:lstStyle/>
          <a:p>
            <a:pPr rtl="0"/>
            <a:r>
              <a:rPr lang="ja-JP" altLang="en-US" dirty="0" smtClean="0">
                <a:latin typeface="Meiryo UI" panose="020B0604030504040204" pitchFamily="50" charset="-128"/>
                <a:ea typeface="Meiryo UI" panose="020B0604030504040204" pitchFamily="50" charset="-128"/>
              </a:rPr>
              <a:t>打消し表示の表示方法に関する景品表示法上の考え方</a:t>
            </a:r>
            <a:r>
              <a:rPr lang="en-US" altLang="ja-JP" dirty="0" smtClean="0">
                <a:latin typeface="Meiryo UI" panose="020B0604030504040204" pitchFamily="50" charset="-128"/>
                <a:ea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rPr>
            </a:br>
            <a:r>
              <a:rPr lang="ja-JP" altLang="en-US" sz="3200" dirty="0" smtClean="0"/>
              <a:t>（ポイント４）</a:t>
            </a:r>
            <a:endParaRPr lang="ja-JP" altLang="en-US" sz="3200" dirty="0"/>
          </a:p>
        </p:txBody>
      </p:sp>
      <p:sp>
        <p:nvSpPr>
          <p:cNvPr id="14" name="コンテンツ プレースホルダー 13"/>
          <p:cNvSpPr>
            <a:spLocks noGrp="1"/>
          </p:cNvSpPr>
          <p:nvPr>
            <p:ph idx="1"/>
          </p:nvPr>
        </p:nvSpPr>
        <p:spPr>
          <a:xfrm>
            <a:off x="1593436" y="2564904"/>
            <a:ext cx="9782801" cy="3600400"/>
          </a:xfrm>
        </p:spPr>
        <p:txBody>
          <a:bodyPr rtlCol="0">
            <a:normAutofit/>
          </a:bodyPr>
          <a:lstStyle/>
          <a:p>
            <a:pPr rtl="0"/>
            <a:r>
              <a:rPr lang="ja-JP" altLang="en-US" sz="3200" dirty="0"/>
              <a:t>　</a:t>
            </a:r>
            <a:r>
              <a:rPr lang="ja-JP" altLang="en-US" sz="4000" u="sng" dirty="0" smtClean="0">
                <a:solidFill>
                  <a:srgbClr val="FF0000"/>
                </a:solidFill>
                <a:latin typeface="+mn-ea"/>
              </a:rPr>
              <a:t>打消し表示と背景との区別</a:t>
            </a:r>
            <a:endParaRPr lang="en-US" altLang="ja-JP" sz="4000" u="sng" dirty="0" smtClean="0">
              <a:solidFill>
                <a:srgbClr val="FF0000"/>
              </a:solidFill>
              <a:latin typeface="+mn-ea"/>
            </a:endParaRPr>
          </a:p>
          <a:p>
            <a:pPr rtl="0"/>
            <a:endParaRPr lang="en-US" altLang="ja-JP" sz="3200" dirty="0" smtClean="0">
              <a:latin typeface="+mn-ea"/>
            </a:endParaRPr>
          </a:p>
          <a:p>
            <a:pPr rtl="0"/>
            <a:r>
              <a:rPr lang="ja-JP" altLang="en-US" sz="3200" dirty="0" smtClean="0">
                <a:latin typeface="+mn-ea"/>
              </a:rPr>
              <a:t>　打消し表示の背景が無地の単色でなく、複数の色彩が入り組んでおり、打消し表示の文字と背景との区別がつきにきような場合。</a:t>
            </a:r>
            <a:endParaRPr lang="en-US" altLang="ja-JP" sz="3200" dirty="0" smtClean="0">
              <a:latin typeface="+mn-ea"/>
            </a:endParaRPr>
          </a:p>
        </p:txBody>
      </p:sp>
      <p:sp>
        <p:nvSpPr>
          <p:cNvPr id="2" name="スライド番号プレースホルダー 1"/>
          <p:cNvSpPr>
            <a:spLocks noGrp="1"/>
          </p:cNvSpPr>
          <p:nvPr>
            <p:ph type="sldNum" sz="quarter" idx="12"/>
          </p:nvPr>
        </p:nvSpPr>
        <p:spPr/>
        <p:txBody>
          <a:bodyPr/>
          <a:lstStyle/>
          <a:p>
            <a:pPr rtl="0"/>
            <a:fld id="{7DC1BBB0-96F0-4077-A278-0F3FB5C104D3}" type="slidenum">
              <a:rPr lang="en-US" altLang="ja-JP" noProof="0" smtClean="0"/>
              <a:t>9</a:t>
            </a:fld>
            <a:endParaRPr lang="ja-JP" altLang="en-US" noProof="0" dirty="0"/>
          </a:p>
        </p:txBody>
      </p:sp>
    </p:spTree>
    <p:extLst>
      <p:ext uri="{BB962C8B-B14F-4D97-AF65-F5344CB8AC3E}">
        <p14:creationId xmlns:p14="http://schemas.microsoft.com/office/powerpoint/2010/main" val="5832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テーマ">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562</TotalTime>
  <Words>393</Words>
  <Application>Microsoft Office PowerPoint</Application>
  <PresentationFormat>ユーザー設定</PresentationFormat>
  <Paragraphs>97</Paragraphs>
  <Slides>15</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Meiryo UI</vt:lpstr>
      <vt:lpstr>メイリオ</vt:lpstr>
      <vt:lpstr>Arial</vt:lpstr>
      <vt:lpstr>Century Gothic</vt:lpstr>
      <vt:lpstr>Wingdings 3</vt:lpstr>
      <vt:lpstr>ウィスプ</vt:lpstr>
      <vt:lpstr>強調表示と打消し表示について  ～景品表示法上の考え方～ （消費者庁公表資料より） </vt:lpstr>
      <vt:lpstr>目　次</vt:lpstr>
      <vt:lpstr>強調表示と打消し表示についての基本的考え方 （ポイント１）</vt:lpstr>
      <vt:lpstr>強調表示と打消し表示についての基本的考え方 （ポイント２）</vt:lpstr>
      <vt:lpstr>打消し表示の表示方法に関する景品表示法上の考え方 </vt:lpstr>
      <vt:lpstr>打消し表示の表示方法に関する景品表示法上の考え方 （ポイント１）</vt:lpstr>
      <vt:lpstr>打消し表示の表示方法に関する景品表示法上の考え方 （ポイント２）</vt:lpstr>
      <vt:lpstr>打消し表示の表示方法に関する景品表示法上の考え方 （ポイント３）</vt:lpstr>
      <vt:lpstr>打消し表示の表示方法に関する景品表示法上の考え方 （ポイント４）</vt:lpstr>
      <vt:lpstr>飲用乳の表示の現状  会員から提出される容器表示案（版下）を点検していると、以下の打消し表示がみられる。        </vt:lpstr>
      <vt:lpstr>事業者における留意点  　一般消費者が強調表示に接する際に打消し表示を意識して見ない（読まない）という実態を十分に理解し、記載した内容を一般消費者が正しく認識できるように工夫して表示を行うことが求められる。    </vt:lpstr>
      <vt:lpstr>最も重要なことは       </vt:lpstr>
      <vt:lpstr>（参考）景品表示法違反事件の処理状況 　　　　～過去３年間の措置命令件数の推移～</vt:lpstr>
      <vt:lpstr>最近の措置命令のうち注目すべき事件①        　</vt:lpstr>
      <vt:lpstr>最近の措置命令のうち注目すべき事件②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強調表示及び打消し表示について  ～景品表示法上の考え方（消費者庁公表資料より）～ </dc:title>
  <dc:creator>purple</dc:creator>
  <cp:lastModifiedBy>purple</cp:lastModifiedBy>
  <cp:revision>59</cp:revision>
  <cp:lastPrinted>2018-11-15T02:18:30Z</cp:lastPrinted>
  <dcterms:created xsi:type="dcterms:W3CDTF">2018-11-09T00:49:50Z</dcterms:created>
  <dcterms:modified xsi:type="dcterms:W3CDTF">2018-11-15T02:47:14Z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