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648" r:id="rId1"/>
  </p:sldMasterIdLst>
  <p:notesMasterIdLst>
    <p:notesMasterId r:id="rId27"/>
  </p:notesMasterIdLst>
  <p:sldIdLst>
    <p:sldId id="256" r:id="rId2"/>
    <p:sldId id="286" r:id="rId3"/>
    <p:sldId id="257" r:id="rId4"/>
    <p:sldId id="258" r:id="rId5"/>
    <p:sldId id="260" r:id="rId6"/>
    <p:sldId id="266" r:id="rId7"/>
    <p:sldId id="261" r:id="rId8"/>
    <p:sldId id="262" r:id="rId9"/>
    <p:sldId id="263" r:id="rId10"/>
    <p:sldId id="264" r:id="rId11"/>
    <p:sldId id="284" r:id="rId12"/>
    <p:sldId id="268" r:id="rId13"/>
    <p:sldId id="269" r:id="rId14"/>
    <p:sldId id="277" r:id="rId15"/>
    <p:sldId id="278" r:id="rId16"/>
    <p:sldId id="270" r:id="rId17"/>
    <p:sldId id="285" r:id="rId18"/>
    <p:sldId id="279" r:id="rId19"/>
    <p:sldId id="280" r:id="rId20"/>
    <p:sldId id="281" r:id="rId21"/>
    <p:sldId id="282" r:id="rId22"/>
    <p:sldId id="283" r:id="rId23"/>
    <p:sldId id="288" r:id="rId24"/>
    <p:sldId id="265" r:id="rId25"/>
    <p:sldId id="287" r:id="rId26"/>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818396CD-43F2-4E88-816C-1D034A55C4D2}">
          <p14:sldIdLst>
            <p14:sldId id="256"/>
            <p14:sldId id="286"/>
          </p14:sldIdLst>
        </p14:section>
        <p14:section name="タイトルなしのセクション" id="{54FEEC63-4C96-408F-9A36-8B42BB60C8A1}">
          <p14:sldIdLst>
            <p14:sldId id="257"/>
            <p14:sldId id="258"/>
            <p14:sldId id="260"/>
            <p14:sldId id="266"/>
            <p14:sldId id="261"/>
            <p14:sldId id="262"/>
            <p14:sldId id="263"/>
            <p14:sldId id="264"/>
            <p14:sldId id="284"/>
            <p14:sldId id="268"/>
            <p14:sldId id="269"/>
            <p14:sldId id="277"/>
            <p14:sldId id="278"/>
            <p14:sldId id="270"/>
            <p14:sldId id="285"/>
            <p14:sldId id="279"/>
            <p14:sldId id="280"/>
            <p14:sldId id="281"/>
            <p14:sldId id="282"/>
            <p14:sldId id="283"/>
            <p14:sldId id="288"/>
            <p14:sldId id="265"/>
            <p14:sldId id="287"/>
          </p14:sldIdLst>
        </p14:section>
        <p14:section name="タイトルなしのセクション" id="{8F65BE9C-937F-4AD2-8217-E40403DDBAAD}">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2" clrIdx="0">
    <p:extLst>
      <p:ext uri="{19B8F6BF-5375-455C-9EA6-DF929625EA0E}">
        <p15:presenceInfo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22300"/>
    <a:srgbClr val="FF99FF"/>
    <a:srgbClr val="99FF99"/>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20" d="100"/>
          <a:sy n="120" d="100"/>
        </p:scale>
        <p:origin x="84"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E530FF76-EE8D-476F-B441-E359FAA5B1E6}" type="datetimeFigureOut">
              <a:rPr kumimoji="1" lang="ja-JP" altLang="en-US" smtClean="0"/>
              <a:t>2021/1/25</a:t>
            </a:fld>
            <a:endParaRPr kumimoji="1" lang="ja-JP" altLang="en-US"/>
          </a:p>
        </p:txBody>
      </p:sp>
      <p:sp>
        <p:nvSpPr>
          <p:cNvPr id="4" name="スライド イメージ プレースホルダー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8369E40E-4698-462A-94CF-21891C8FCC69}" type="slidenum">
              <a:rPr kumimoji="1" lang="ja-JP" altLang="en-US" smtClean="0"/>
              <a:t>‹#›</a:t>
            </a:fld>
            <a:endParaRPr kumimoji="1" lang="ja-JP" altLang="en-US"/>
          </a:p>
        </p:txBody>
      </p:sp>
    </p:spTree>
    <p:extLst>
      <p:ext uri="{BB962C8B-B14F-4D97-AF65-F5344CB8AC3E}">
        <p14:creationId xmlns:p14="http://schemas.microsoft.com/office/powerpoint/2010/main" val="49837756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ja-JP" altLang="en-US"/>
              <a:t>マスター タイトルの書式設定</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65D19F5-2D17-4FDE-9040-2C93E37A98AB}" type="datetime1">
              <a:rPr lang="en-US" altLang="ja-JP" smtClean="0"/>
              <a:t>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F7FC8E0-80A9-489E-961B-1914824932AB}" type="datetime1">
              <a:rPr lang="en-US" altLang="ja-JP" smtClean="0"/>
              <a:t>1/25/2021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ECF4D9E-6F9D-4A6B-9397-C5F357683AAB}" type="datetime1">
              <a:rPr lang="en-US" altLang="ja-JP" smtClean="0"/>
              <a:t>1/25/2021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ja-JP" altLang="en-US"/>
              <a:t>マスター タイトルの書式設定</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B4C0E40-4283-4747-B118-FCCEE9A5B181}" type="datetime1">
              <a:rPr lang="en-US" altLang="ja-JP" smtClean="0"/>
              <a:t>1/25/2021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8B1DC89-BFD7-42A7-A465-CB1DA739E922}" type="datetime1">
              <a:rPr lang="en-US" altLang="ja-JP" smtClean="0"/>
              <a:t>1/25/2021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ja-JP" altLang="en-US"/>
              <a:t>マスター タイトルの書式設定</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B8F57E35-BC0E-4A6F-9B23-B048883F7EFB}" type="datetime1">
              <a:rPr lang="en-US" altLang="ja-JP" smtClean="0"/>
              <a:t>1/25/2021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ja-JP" altLang="en-US"/>
              <a:t>マスター タイトルの書式設定</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636F1FD2-4795-4600-AC8E-35A05B5B1DD8}" type="datetime1">
              <a:rPr lang="en-US" altLang="ja-JP" smtClean="0"/>
              <a:t>1/25/2021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B92781A-9EC1-4B2B-B5ED-F4DB700CA2BF}" type="datetime1">
              <a:rPr lang="en-US" altLang="ja-JP" smtClean="0"/>
              <a:t>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ja-JP" altLang="en-US"/>
              <a:t>マスター タイトルの書式設定</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A4F428-BD91-49C2-BC35-E24CD984F173}" type="datetime1">
              <a:rPr lang="en-US" altLang="ja-JP" smtClean="0"/>
              <a:t>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26E1AA4-9654-424A-BE6E-D7A642AA686F}" type="datetime1">
              <a:rPr lang="en-US" altLang="ja-JP" smtClean="0"/>
              <a:t>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E96E9F-67A6-4525-BFC7-ACC45E4B11C7}" type="datetime1">
              <a:rPr lang="en-US" altLang="ja-JP" smtClean="0"/>
              <a:t>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ja-JP" altLang="en-US"/>
              <a:t>マスター タイトルの書式設定</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200E881-067F-418C-AF45-0A4933D35115}" type="datetime1">
              <a:rPr lang="en-US" altLang="ja-JP" smtClean="0"/>
              <a:t>1/25/2021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2" name="Content Placeholder 3"/>
          <p:cNvSpPr>
            <a:spLocks noGrp="1"/>
          </p:cNvSpPr>
          <p:nvPr>
            <p:ph sz="quarter" idx="13"/>
          </p:nvPr>
        </p:nvSpPr>
        <p:spPr>
          <a:xfrm>
            <a:off x="913774" y="3051012"/>
            <a:ext cx="5106027" cy="274018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3" name="Content Placeholder 5"/>
          <p:cNvSpPr>
            <a:spLocks noGrp="1"/>
          </p:cNvSpPr>
          <p:nvPr>
            <p:ph sz="quarter" idx="14"/>
          </p:nvPr>
        </p:nvSpPr>
        <p:spPr>
          <a:xfrm>
            <a:off x="6172200" y="3051012"/>
            <a:ext cx="5105401" cy="274018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678BE73-E525-4D22-BF56-DBECC03E764E}" type="datetime1">
              <a:rPr lang="en-US" altLang="ja-JP" smtClean="0"/>
              <a:t>1/25/2021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9912E82-9982-4357-BC58-8EE7305B2D7C}" type="datetime1">
              <a:rPr lang="en-US" altLang="ja-JP" smtClean="0"/>
              <a:t>1/25/2021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D1FD6008-E2A4-424A-B205-7002BDC00891}" type="datetime1">
              <a:rPr lang="en-US" altLang="ja-JP" smtClean="0"/>
              <a:t>1/25/2021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ja-JP" altLang="en-US"/>
              <a:t>マスター タイトルの書式設定</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052EEE1-C0B2-49BD-84B9-597ABD61536D}" type="datetime1">
              <a:rPr lang="en-US" altLang="ja-JP" smtClean="0"/>
              <a:t>1/25/2021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9199DD2-A641-4AD6-A469-7321B81CCD1F}" type="datetime1">
              <a:rPr lang="en-US" altLang="ja-JP" smtClean="0"/>
              <a:t>1/25/2021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BB0F21CF-EF03-4FAD-94DF-DF5166FE7B98}" type="datetime1">
              <a:rPr lang="en-US" altLang="ja-JP" smtClean="0"/>
              <a:t>1/25/2021</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hdr="0" ftr="0" dt="0"/>
  <p:txStyles>
    <p:titleStyle>
      <a:lvl1pPr algn="ctr" defTabSz="914400" rtl="0" eaLnBrk="1" latinLnBrk="0" hangingPunct="1">
        <a:lnSpc>
          <a:spcPct val="90000"/>
        </a:lnSpc>
        <a:spcBef>
          <a:spcPct val="0"/>
        </a:spcBef>
        <a:buNone/>
        <a:defRPr kumimoji="1"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lumMod val="20000"/>
                <a:lumOff val="80000"/>
              </a:schemeClr>
            </a:gs>
            <a:gs pos="100000">
              <a:schemeClr val="bg2">
                <a:shade val="92000"/>
                <a:satMod val="170000"/>
                <a:lumMod val="96000"/>
              </a:schemeClr>
            </a:gs>
          </a:gsLst>
          <a:lin ang="5400000" scaled="0"/>
        </a:gra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F76629-92EB-4075-BB9D-6F5A255E6B2B}"/>
              </a:ext>
            </a:extLst>
          </p:cNvPr>
          <p:cNvSpPr>
            <a:spLocks noGrp="1"/>
          </p:cNvSpPr>
          <p:nvPr>
            <p:ph type="ctrTitle"/>
          </p:nvPr>
        </p:nvSpPr>
        <p:spPr>
          <a:xfrm>
            <a:off x="766917" y="1717482"/>
            <a:ext cx="10697496" cy="2274854"/>
          </a:xfrm>
        </p:spPr>
        <p:txBody>
          <a:bodyPr>
            <a:normAutofit fontScale="90000"/>
          </a:bodyPr>
          <a:lstStyle/>
          <a:p>
            <a:r>
              <a:rPr lang="ja-JP" altLang="en-US" sz="7100" dirty="0">
                <a:latin typeface="BIZ UDPゴシック" panose="020B0400000000000000" pitchFamily="50" charset="-128"/>
                <a:ea typeface="BIZ UDPゴシック" panose="020B0400000000000000" pitchFamily="50" charset="-128"/>
              </a:rPr>
              <a:t>原料</a:t>
            </a:r>
            <a:r>
              <a:rPr lang="ja-JP" altLang="ja-JP" sz="7100" dirty="0">
                <a:latin typeface="BIZ UDPゴシック" panose="020B0400000000000000" pitchFamily="50" charset="-128"/>
                <a:ea typeface="BIZ UDPゴシック" panose="020B0400000000000000" pitchFamily="50" charset="-128"/>
              </a:rPr>
              <a:t>原産地名の表示について</a:t>
            </a:r>
            <a:br>
              <a:rPr lang="ja-JP" altLang="ja-JP" sz="6600" dirty="0">
                <a:latin typeface="BIZ UDゴシック" panose="020B0400000000000000" pitchFamily="49" charset="-128"/>
                <a:ea typeface="BIZ UDゴシック" panose="020B0400000000000000" pitchFamily="49" charset="-128"/>
              </a:rPr>
            </a:br>
            <a:br>
              <a:rPr lang="en-US" altLang="ja-JP" sz="3600" dirty="0">
                <a:latin typeface="BIZ UDゴシック" panose="020B0400000000000000" pitchFamily="49" charset="-128"/>
                <a:ea typeface="BIZ UDゴシック" panose="020B0400000000000000" pitchFamily="49" charset="-128"/>
              </a:rPr>
            </a:br>
            <a:r>
              <a:rPr lang="ja-JP" altLang="ja-JP" sz="6000" dirty="0">
                <a:solidFill>
                  <a:srgbClr val="00B050"/>
                </a:solidFill>
                <a:latin typeface="BIZ UDPゴシック" panose="020B0400000000000000" pitchFamily="50" charset="-128"/>
                <a:ea typeface="BIZ UDPゴシック" panose="020B0400000000000000" pitchFamily="50" charset="-128"/>
              </a:rPr>
              <a:t>～「一括表示枠内」での表示方法～</a:t>
            </a:r>
            <a:endParaRPr kumimoji="1" lang="ja-JP" altLang="en-US" sz="6000" dirty="0">
              <a:solidFill>
                <a:srgbClr val="00B050"/>
              </a:solidFill>
              <a:latin typeface="BIZ UDPゴシック" panose="020B0400000000000000" pitchFamily="50" charset="-128"/>
              <a:ea typeface="BIZ UDPゴシック" panose="020B0400000000000000" pitchFamily="50" charset="-128"/>
            </a:endParaRPr>
          </a:p>
        </p:txBody>
      </p:sp>
      <p:sp>
        <p:nvSpPr>
          <p:cNvPr id="3" name="正方形/長方形 2">
            <a:extLst>
              <a:ext uri="{FF2B5EF4-FFF2-40B4-BE49-F238E27FC236}">
                <a16:creationId xmlns:a16="http://schemas.microsoft.com/office/drawing/2014/main" id="{AD313051-DBD4-4C02-8F65-09CE6B171402}"/>
              </a:ext>
            </a:extLst>
          </p:cNvPr>
          <p:cNvSpPr/>
          <p:nvPr/>
        </p:nvSpPr>
        <p:spPr>
          <a:xfrm>
            <a:off x="1004207" y="4670647"/>
            <a:ext cx="10050236" cy="1134835"/>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3B3D0236-A138-4F95-BBF5-8FE9012E1809}"/>
              </a:ext>
            </a:extLst>
          </p:cNvPr>
          <p:cNvSpPr txBox="1"/>
          <p:nvPr/>
        </p:nvSpPr>
        <p:spPr>
          <a:xfrm>
            <a:off x="1404257" y="4914900"/>
            <a:ext cx="9527722" cy="646331"/>
          </a:xfrm>
          <a:prstGeom prst="rect">
            <a:avLst/>
          </a:prstGeom>
          <a:noFill/>
        </p:spPr>
        <p:txBody>
          <a:bodyPr wrap="square" rtlCol="0">
            <a:spAutoFit/>
          </a:bodyPr>
          <a:lstStyle/>
          <a:p>
            <a:pPr algn="ctr"/>
            <a:r>
              <a:rPr kumimoji="1" lang="ja-JP" altLang="en-US" sz="3600" u="sng" dirty="0">
                <a:solidFill>
                  <a:srgbClr val="FF0000"/>
                </a:solidFill>
              </a:rPr>
              <a:t>完全施行：</a:t>
            </a:r>
            <a:r>
              <a:rPr kumimoji="1" lang="en-US" altLang="ja-JP" sz="3600" u="sng" dirty="0">
                <a:solidFill>
                  <a:srgbClr val="FF0000"/>
                </a:solidFill>
              </a:rPr>
              <a:t>2022</a:t>
            </a:r>
            <a:r>
              <a:rPr kumimoji="1" lang="ja-JP" altLang="en-US" sz="3600" u="sng" dirty="0">
                <a:solidFill>
                  <a:srgbClr val="FF0000"/>
                </a:solidFill>
              </a:rPr>
              <a:t>（令和４）年</a:t>
            </a:r>
            <a:r>
              <a:rPr kumimoji="1" lang="en-US" altLang="ja-JP" sz="3600" u="sng" dirty="0">
                <a:solidFill>
                  <a:srgbClr val="FF0000"/>
                </a:solidFill>
              </a:rPr>
              <a:t>4</a:t>
            </a:r>
            <a:r>
              <a:rPr kumimoji="1" lang="ja-JP" altLang="en-US" sz="3600" u="sng" dirty="0">
                <a:solidFill>
                  <a:srgbClr val="FF0000"/>
                </a:solidFill>
              </a:rPr>
              <a:t>月</a:t>
            </a:r>
            <a:endParaRPr kumimoji="1" lang="en-US" altLang="ja-JP" sz="3600" dirty="0">
              <a:solidFill>
                <a:srgbClr val="FF0000"/>
              </a:solidFill>
            </a:endParaRPr>
          </a:p>
        </p:txBody>
      </p:sp>
      <p:sp>
        <p:nvSpPr>
          <p:cNvPr id="5" name="スライド番号プレースホルダー 4">
            <a:extLst>
              <a:ext uri="{FF2B5EF4-FFF2-40B4-BE49-F238E27FC236}">
                <a16:creationId xmlns:a16="http://schemas.microsoft.com/office/drawing/2014/main" id="{54A2549F-5818-4689-A16E-75F62F8BBA0B}"/>
              </a:ext>
            </a:extLst>
          </p:cNvPr>
          <p:cNvSpPr>
            <a:spLocks noGrp="1"/>
          </p:cNvSpPr>
          <p:nvPr>
            <p:ph type="sldNum" sz="quarter" idx="12"/>
          </p:nvPr>
        </p:nvSpPr>
        <p:spPr>
          <a:xfrm>
            <a:off x="11565566" y="6142383"/>
            <a:ext cx="466620" cy="576106"/>
          </a:xfrm>
        </p:spPr>
        <p:txBody>
          <a:bodyPr/>
          <a:lstStyle/>
          <a:p>
            <a:fld id="{6D22F896-40B5-4ADD-8801-0D06FADFA095}" type="slidenum">
              <a:rPr lang="en-US" sz="2800" smtClean="0"/>
              <a:t>1</a:t>
            </a:fld>
            <a:endParaRPr lang="en-US" sz="2800" dirty="0"/>
          </a:p>
        </p:txBody>
      </p:sp>
    </p:spTree>
    <p:extLst>
      <p:ext uri="{BB962C8B-B14F-4D97-AF65-F5344CB8AC3E}">
        <p14:creationId xmlns:p14="http://schemas.microsoft.com/office/powerpoint/2010/main" val="6961950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51EB6F25-296D-429E-9C2E-CA36534312CD}"/>
              </a:ext>
            </a:extLst>
          </p:cNvPr>
          <p:cNvSpPr>
            <a:spLocks noGrp="1"/>
          </p:cNvSpPr>
          <p:nvPr>
            <p:ph sz="quarter" idx="13"/>
          </p:nvPr>
        </p:nvSpPr>
        <p:spPr/>
        <p:txBody>
          <a:bodyPr/>
          <a:lstStyle/>
          <a:p>
            <a:endParaRPr kumimoji="1" lang="ja-JP" altLang="en-US"/>
          </a:p>
        </p:txBody>
      </p:sp>
      <p:sp>
        <p:nvSpPr>
          <p:cNvPr id="4" name="タイトル 1">
            <a:extLst>
              <a:ext uri="{FF2B5EF4-FFF2-40B4-BE49-F238E27FC236}">
                <a16:creationId xmlns:a16="http://schemas.microsoft.com/office/drawing/2014/main" id="{9E4CABD3-A9A3-405E-9E94-0334911D0F43}"/>
              </a:ext>
            </a:extLst>
          </p:cNvPr>
          <p:cNvSpPr>
            <a:spLocks noGrp="1"/>
          </p:cNvSpPr>
          <p:nvPr>
            <p:ph type="title"/>
          </p:nvPr>
        </p:nvSpPr>
        <p:spPr>
          <a:xfrm>
            <a:off x="644979" y="1061357"/>
            <a:ext cx="11291382" cy="650697"/>
          </a:xfrm>
          <a:solidFill>
            <a:srgbClr val="99FF99"/>
          </a:solidFill>
          <a:ln w="28575">
            <a:solidFill>
              <a:schemeClr val="accent6">
                <a:lumMod val="75000"/>
              </a:schemeClr>
            </a:solidFill>
          </a:ln>
        </p:spPr>
        <p:txBody>
          <a:bodyPr>
            <a:normAutofit fontScale="90000"/>
          </a:bodyPr>
          <a:lstStyle/>
          <a:p>
            <a:pPr algn="l"/>
            <a:br>
              <a:rPr lang="ja-JP" altLang="ja-JP" dirty="0"/>
            </a:br>
            <a:r>
              <a:rPr lang="ja-JP" altLang="en-US" dirty="0"/>
              <a:t>ェ</a:t>
            </a:r>
            <a:r>
              <a:rPr lang="ja-JP" altLang="ja-JP" sz="2400" dirty="0"/>
              <a:t>　表示対象の原材料名が乳製品であって、国別重量別順表示が困難な場合</a:t>
            </a:r>
            <a:br>
              <a:rPr lang="ja-JP" altLang="ja-JP" sz="2400" dirty="0"/>
            </a:br>
            <a:br>
              <a:rPr lang="en-US" altLang="ja-JP" sz="2400" dirty="0"/>
            </a:br>
            <a:endParaRPr kumimoji="1" lang="ja-JP" altLang="en-US" sz="2400" dirty="0">
              <a:latin typeface="+mn-ea"/>
              <a:ea typeface="+mn-ea"/>
            </a:endParaRPr>
          </a:p>
        </p:txBody>
      </p:sp>
      <p:sp>
        <p:nvSpPr>
          <p:cNvPr id="7" name="正方形/長方形 6">
            <a:extLst>
              <a:ext uri="{FF2B5EF4-FFF2-40B4-BE49-F238E27FC236}">
                <a16:creationId xmlns:a16="http://schemas.microsoft.com/office/drawing/2014/main" id="{EC8C0572-A634-4D59-9887-DC8E7C175E09}"/>
              </a:ext>
            </a:extLst>
          </p:cNvPr>
          <p:cNvSpPr/>
          <p:nvPr/>
        </p:nvSpPr>
        <p:spPr>
          <a:xfrm>
            <a:off x="324465" y="1812471"/>
            <a:ext cx="11611896" cy="497205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lvl="0"/>
            <a:r>
              <a:rPr lang="ja-JP" altLang="en-US" sz="2000" dirty="0"/>
              <a:t>　</a:t>
            </a:r>
            <a:endParaRPr lang="en-US" altLang="ja-JP" sz="2000" dirty="0"/>
          </a:p>
          <a:p>
            <a:pPr lvl="0"/>
            <a:endParaRPr lang="en-US" altLang="ja-JP" sz="2000" dirty="0">
              <a:solidFill>
                <a:schemeClr val="accent6"/>
              </a:solidFill>
            </a:endParaRPr>
          </a:p>
          <a:p>
            <a:pPr lvl="0"/>
            <a:endParaRPr lang="en-US" altLang="ja-JP" sz="2000" dirty="0">
              <a:solidFill>
                <a:schemeClr val="accent6"/>
              </a:solidFill>
            </a:endParaRPr>
          </a:p>
          <a:p>
            <a:pPr lvl="0"/>
            <a:r>
              <a:rPr lang="ja-JP" altLang="en-US" sz="2000" dirty="0">
                <a:solidFill>
                  <a:schemeClr val="tx1"/>
                </a:solidFill>
              </a:rPr>
              <a:t>★　</a:t>
            </a:r>
            <a:r>
              <a:rPr lang="ja-JP" altLang="ja-JP" sz="2000" dirty="0">
                <a:solidFill>
                  <a:schemeClr val="tx1"/>
                </a:solidFill>
              </a:rPr>
              <a:t>「又は表示」、「大括り表示」等も</a:t>
            </a:r>
            <a:r>
              <a:rPr lang="ja-JP" altLang="en-US" sz="2000" dirty="0">
                <a:solidFill>
                  <a:schemeClr val="tx1"/>
                </a:solidFill>
              </a:rPr>
              <a:t>例外的に</a:t>
            </a:r>
            <a:r>
              <a:rPr lang="ja-JP" altLang="ja-JP" sz="2000" dirty="0">
                <a:solidFill>
                  <a:schemeClr val="tx1"/>
                </a:solidFill>
              </a:rPr>
              <a:t>可能であるが、この場合、</a:t>
            </a:r>
            <a:r>
              <a:rPr lang="ja-JP" altLang="ja-JP" sz="2000" u="sng" dirty="0">
                <a:solidFill>
                  <a:srgbClr val="FF0000"/>
                </a:solidFill>
              </a:rPr>
              <a:t>当該表示に至った合理的根拠資料</a:t>
            </a:r>
            <a:r>
              <a:rPr lang="ja-JP" altLang="ja-JP" sz="2000" dirty="0">
                <a:solidFill>
                  <a:schemeClr val="tx1"/>
                </a:solidFill>
              </a:rPr>
              <a:t>（第三者（行政機関を含む）が、原産国表示の裏付けとして納得するに足りる資料）</a:t>
            </a:r>
            <a:r>
              <a:rPr lang="ja-JP" altLang="ja-JP" sz="2000" u="sng" dirty="0">
                <a:solidFill>
                  <a:srgbClr val="FF0000"/>
                </a:solidFill>
              </a:rPr>
              <a:t>をあらかじめ用意し、一定期間保管しておく等、慎重に行う必要がある</a:t>
            </a:r>
            <a:r>
              <a:rPr lang="ja-JP" altLang="en-US" sz="2000" u="wavy" dirty="0">
                <a:solidFill>
                  <a:srgbClr val="FF0000"/>
                </a:solidFill>
              </a:rPr>
              <a:t>（１１頁以降参照）</a:t>
            </a:r>
            <a:r>
              <a:rPr lang="ja-JP" altLang="ja-JP" sz="2000" u="sng" dirty="0">
                <a:solidFill>
                  <a:srgbClr val="FF0000"/>
                </a:solidFill>
              </a:rPr>
              <a:t>。</a:t>
            </a:r>
            <a:r>
              <a:rPr lang="ja-JP" altLang="ja-JP" sz="2000" u="wavy" dirty="0">
                <a:solidFill>
                  <a:srgbClr val="FF0000"/>
                </a:solidFill>
              </a:rPr>
              <a:t>なお、「又は表示」をする場合、一定期間使用割合からみた重量割合順に表示した旨を一括表示枠外に注意書きとして表示する必要がある。</a:t>
            </a:r>
            <a:endParaRPr lang="ja-JP" altLang="ja-JP" sz="2000" dirty="0">
              <a:solidFill>
                <a:srgbClr val="FF0000"/>
              </a:solidFill>
            </a:endParaRPr>
          </a:p>
          <a:p>
            <a:r>
              <a:rPr lang="en-US" altLang="ja-JP" dirty="0"/>
              <a:t> </a:t>
            </a:r>
            <a:endParaRPr lang="ja-JP" altLang="ja-JP" dirty="0"/>
          </a:p>
          <a:p>
            <a:r>
              <a:rPr lang="ja-JP" altLang="ja-JP" dirty="0"/>
              <a:t>　</a:t>
            </a:r>
            <a:endParaRPr lang="en-US" altLang="ja-JP" dirty="0"/>
          </a:p>
          <a:p>
            <a:r>
              <a:rPr lang="ja-JP" altLang="ja-JP" sz="2800" dirty="0"/>
              <a:t>　</a:t>
            </a:r>
            <a:r>
              <a:rPr lang="ja-JP" altLang="en-US" sz="2800" dirty="0"/>
              <a:t>　　</a:t>
            </a:r>
            <a:r>
              <a:rPr lang="ja-JP" altLang="ja-JP" sz="2800" dirty="0"/>
              <a:t>原材料名　　　　</a:t>
            </a:r>
            <a:r>
              <a:rPr lang="ja-JP" altLang="ja-JP" sz="2400" dirty="0"/>
              <a:t>乳</a:t>
            </a:r>
            <a:r>
              <a:rPr lang="ja-JP" altLang="en-US" sz="2400" dirty="0"/>
              <a:t>製品</a:t>
            </a:r>
            <a:r>
              <a:rPr lang="ja-JP" altLang="ja-JP" sz="2400" dirty="0"/>
              <a:t>・・・</a:t>
            </a:r>
          </a:p>
          <a:p>
            <a:r>
              <a:rPr lang="ja-JP" altLang="ja-JP" sz="2800" dirty="0"/>
              <a:t>　</a:t>
            </a:r>
            <a:r>
              <a:rPr lang="ja-JP" altLang="en-US" sz="2800" dirty="0"/>
              <a:t>　　</a:t>
            </a:r>
            <a:r>
              <a:rPr lang="ja-JP" altLang="ja-JP" sz="2800" dirty="0"/>
              <a:t>原料原産地名　</a:t>
            </a:r>
            <a:r>
              <a:rPr lang="ja-JP" altLang="ja-JP" sz="2400" dirty="0"/>
              <a:t>国内製造</a:t>
            </a:r>
            <a:r>
              <a:rPr lang="ja-JP" altLang="en-US" sz="2400" dirty="0"/>
              <a:t>又は</a:t>
            </a:r>
            <a:r>
              <a:rPr lang="ja-JP" altLang="ja-JP" sz="2400" dirty="0"/>
              <a:t>ニュージーランド製造</a:t>
            </a:r>
            <a:r>
              <a:rPr lang="ja-JP" altLang="en-US" sz="2400" dirty="0"/>
              <a:t>又は</a:t>
            </a:r>
            <a:r>
              <a:rPr lang="ja-JP" altLang="ja-JP" sz="2400" dirty="0"/>
              <a:t>オランダ製造（乳製品）</a:t>
            </a:r>
            <a:r>
              <a:rPr lang="en-US" altLang="ja-JP" sz="2400" dirty="0"/>
              <a:t> </a:t>
            </a:r>
            <a:endParaRPr lang="ja-JP" altLang="ja-JP" sz="2400" dirty="0"/>
          </a:p>
          <a:p>
            <a:r>
              <a:rPr lang="ja-JP" altLang="ja-JP" dirty="0"/>
              <a:t>　</a:t>
            </a:r>
            <a:r>
              <a:rPr lang="ja-JP" altLang="en-US" dirty="0"/>
              <a:t>　　　　　</a:t>
            </a:r>
            <a:r>
              <a:rPr lang="ja-JP" altLang="ja-JP" sz="1600" dirty="0">
                <a:solidFill>
                  <a:srgbClr val="C00000"/>
                </a:solidFill>
              </a:rPr>
              <a:t>　</a:t>
            </a:r>
            <a:r>
              <a:rPr lang="ja-JP" altLang="ja-JP" sz="1600" b="1" u="wavy" dirty="0">
                <a:solidFill>
                  <a:srgbClr val="FF0000"/>
                </a:solidFill>
              </a:rPr>
              <a:t>「枠外」乳製品の</a:t>
            </a:r>
            <a:r>
              <a:rPr lang="ja-JP" altLang="en-US" sz="1600" b="1" u="wavy" dirty="0">
                <a:solidFill>
                  <a:srgbClr val="FF0000"/>
                </a:solidFill>
              </a:rPr>
              <a:t>製造</a:t>
            </a:r>
            <a:r>
              <a:rPr lang="ja-JP" altLang="ja-JP" sz="1600" b="1" u="wavy" dirty="0">
                <a:solidFill>
                  <a:srgbClr val="FF0000"/>
                </a:solidFill>
              </a:rPr>
              <a:t>地は、</a:t>
            </a:r>
            <a:r>
              <a:rPr lang="en-US" altLang="ja-JP" sz="1600" b="1" u="wavy" dirty="0">
                <a:solidFill>
                  <a:srgbClr val="FF0000"/>
                </a:solidFill>
              </a:rPr>
              <a:t>2019</a:t>
            </a:r>
            <a:r>
              <a:rPr lang="ja-JP" altLang="ja-JP" sz="1600" b="1" u="wavy" dirty="0">
                <a:solidFill>
                  <a:srgbClr val="FF0000"/>
                </a:solidFill>
              </a:rPr>
              <a:t>年度の使用実績による。</a:t>
            </a:r>
            <a:endParaRPr lang="ja-JP" altLang="ja-JP" sz="1600" b="1" dirty="0">
              <a:solidFill>
                <a:srgbClr val="FF0000"/>
              </a:solidFill>
            </a:endParaRPr>
          </a:p>
          <a:p>
            <a:r>
              <a:rPr lang="en-US" altLang="ja-JP" sz="1600" dirty="0"/>
              <a:t> </a:t>
            </a:r>
            <a:endParaRPr lang="ja-JP" altLang="ja-JP" sz="1600" dirty="0"/>
          </a:p>
          <a:p>
            <a:endParaRPr lang="en-US" altLang="ja-JP" sz="2800" dirty="0"/>
          </a:p>
          <a:p>
            <a:r>
              <a:rPr lang="ja-JP" altLang="ja-JP" sz="2800" dirty="0"/>
              <a:t>　　</a:t>
            </a:r>
            <a:r>
              <a:rPr lang="ja-JP" altLang="en-US" sz="2800" dirty="0"/>
              <a:t>　</a:t>
            </a:r>
            <a:r>
              <a:rPr lang="ja-JP" altLang="ja-JP" sz="2800" dirty="0"/>
              <a:t>原材料名　　　</a:t>
            </a:r>
            <a:r>
              <a:rPr lang="ja-JP" altLang="en-US" sz="2800" dirty="0"/>
              <a:t>　</a:t>
            </a:r>
            <a:r>
              <a:rPr lang="ja-JP" altLang="ja-JP" sz="2400" dirty="0"/>
              <a:t>乳製品（国内製造</a:t>
            </a:r>
            <a:r>
              <a:rPr lang="ja-JP" altLang="en-US" sz="2400" dirty="0"/>
              <a:t>又は</a:t>
            </a:r>
            <a:r>
              <a:rPr lang="ja-JP" altLang="ja-JP" sz="2400" dirty="0"/>
              <a:t>ニュージーランド製造</a:t>
            </a:r>
            <a:r>
              <a:rPr lang="ja-JP" altLang="en-US" sz="2400" dirty="0"/>
              <a:t>又は</a:t>
            </a:r>
            <a:r>
              <a:rPr lang="ja-JP" altLang="ja-JP" sz="2400" dirty="0"/>
              <a:t>オランダ製造）</a:t>
            </a:r>
            <a:endParaRPr lang="en-US" altLang="ja-JP" sz="2400" dirty="0"/>
          </a:p>
          <a:p>
            <a:r>
              <a:rPr lang="ja-JP" altLang="ja-JP" dirty="0"/>
              <a:t>　</a:t>
            </a:r>
            <a:r>
              <a:rPr lang="ja-JP" altLang="en-US" dirty="0"/>
              <a:t>　　　　</a:t>
            </a:r>
            <a:r>
              <a:rPr lang="ja-JP" altLang="en-US" dirty="0">
                <a:solidFill>
                  <a:srgbClr val="FF0000"/>
                </a:solidFill>
              </a:rPr>
              <a:t>　</a:t>
            </a:r>
            <a:r>
              <a:rPr lang="ja-JP" altLang="ja-JP" dirty="0">
                <a:solidFill>
                  <a:srgbClr val="FF0000"/>
                </a:solidFill>
              </a:rPr>
              <a:t>　</a:t>
            </a:r>
            <a:r>
              <a:rPr lang="ja-JP" altLang="ja-JP" sz="1600" b="1" u="wavy" dirty="0">
                <a:solidFill>
                  <a:srgbClr val="FF0000"/>
                </a:solidFill>
              </a:rPr>
              <a:t>「枠外」乳製品の</a:t>
            </a:r>
            <a:r>
              <a:rPr lang="ja-JP" altLang="en-US" sz="1600" b="1" u="wavy" dirty="0">
                <a:solidFill>
                  <a:srgbClr val="FF0000"/>
                </a:solidFill>
              </a:rPr>
              <a:t>製造</a:t>
            </a:r>
            <a:r>
              <a:rPr lang="ja-JP" altLang="ja-JP" sz="1600" b="1" u="wavy" dirty="0">
                <a:solidFill>
                  <a:srgbClr val="FF0000"/>
                </a:solidFill>
              </a:rPr>
              <a:t>地は、</a:t>
            </a:r>
            <a:r>
              <a:rPr lang="en-US" altLang="ja-JP" sz="1600" b="1" u="wavy" dirty="0">
                <a:solidFill>
                  <a:srgbClr val="FF0000"/>
                </a:solidFill>
              </a:rPr>
              <a:t>2019</a:t>
            </a:r>
            <a:r>
              <a:rPr lang="ja-JP" altLang="ja-JP" sz="1600" b="1" u="wavy" dirty="0">
                <a:solidFill>
                  <a:srgbClr val="FF0000"/>
                </a:solidFill>
              </a:rPr>
              <a:t>年度の使用実績による。</a:t>
            </a:r>
            <a:endParaRPr lang="ja-JP" altLang="ja-JP" sz="1600" b="1" dirty="0">
              <a:solidFill>
                <a:srgbClr val="FF0000"/>
              </a:solidFill>
            </a:endParaRPr>
          </a:p>
          <a:p>
            <a:r>
              <a:rPr lang="ja-JP" altLang="en-US" sz="2800" dirty="0"/>
              <a:t>　</a:t>
            </a:r>
            <a:endParaRPr lang="en-US" altLang="ja-JP" sz="2800" dirty="0"/>
          </a:p>
          <a:p>
            <a:r>
              <a:rPr lang="ja-JP" altLang="en-US" sz="2800" dirty="0"/>
              <a:t>　</a:t>
            </a:r>
            <a:endParaRPr lang="ja-JP" altLang="ja-JP" sz="2700" dirty="0">
              <a:latin typeface="BIZ UDPゴシック" panose="020B0400000000000000" pitchFamily="50" charset="-128"/>
              <a:ea typeface="BIZ UDPゴシック" panose="020B0400000000000000" pitchFamily="50" charset="-128"/>
            </a:endParaRPr>
          </a:p>
        </p:txBody>
      </p:sp>
      <p:sp>
        <p:nvSpPr>
          <p:cNvPr id="2" name="スライド番号プレースホルダー 1">
            <a:extLst>
              <a:ext uri="{FF2B5EF4-FFF2-40B4-BE49-F238E27FC236}">
                <a16:creationId xmlns:a16="http://schemas.microsoft.com/office/drawing/2014/main" id="{7100E722-A9C3-4D50-9EEC-CE7A028AF7E1}"/>
              </a:ext>
            </a:extLst>
          </p:cNvPr>
          <p:cNvSpPr>
            <a:spLocks noGrp="1"/>
          </p:cNvSpPr>
          <p:nvPr>
            <p:ph type="sldNum" sz="quarter" idx="12"/>
          </p:nvPr>
        </p:nvSpPr>
        <p:spPr>
          <a:xfrm>
            <a:off x="10769650" y="6230266"/>
            <a:ext cx="1422350" cy="650696"/>
          </a:xfrm>
        </p:spPr>
        <p:txBody>
          <a:bodyPr/>
          <a:lstStyle/>
          <a:p>
            <a:fld id="{6D22F896-40B5-4ADD-8801-0D06FADFA095}" type="slidenum">
              <a:rPr lang="en-US" sz="2800" smtClean="0"/>
              <a:t>10</a:t>
            </a:fld>
            <a:endParaRPr lang="en-US" sz="2800" dirty="0"/>
          </a:p>
        </p:txBody>
      </p:sp>
      <p:sp>
        <p:nvSpPr>
          <p:cNvPr id="6" name="正方形/長方形 5">
            <a:extLst>
              <a:ext uri="{FF2B5EF4-FFF2-40B4-BE49-F238E27FC236}">
                <a16:creationId xmlns:a16="http://schemas.microsoft.com/office/drawing/2014/main" id="{8DC474A0-9479-43E8-B2B1-31748E43FC82}"/>
              </a:ext>
            </a:extLst>
          </p:cNvPr>
          <p:cNvSpPr/>
          <p:nvPr/>
        </p:nvSpPr>
        <p:spPr>
          <a:xfrm>
            <a:off x="400050" y="375557"/>
            <a:ext cx="4539343" cy="579665"/>
          </a:xfrm>
          <a:prstGeom prst="rect">
            <a:avLst/>
          </a:prstGeom>
          <a:solidFill>
            <a:srgbClr val="FFFF00"/>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rPr>
              <a:t>（２）加工乳、乳飲料の場合</a:t>
            </a:r>
          </a:p>
        </p:txBody>
      </p:sp>
      <p:sp>
        <p:nvSpPr>
          <p:cNvPr id="8" name="正方形/長方形 7">
            <a:extLst>
              <a:ext uri="{FF2B5EF4-FFF2-40B4-BE49-F238E27FC236}">
                <a16:creationId xmlns:a16="http://schemas.microsoft.com/office/drawing/2014/main" id="{A7EBAE65-D39D-4087-9E5C-D5B6310C03C0}"/>
              </a:ext>
            </a:extLst>
          </p:cNvPr>
          <p:cNvSpPr/>
          <p:nvPr/>
        </p:nvSpPr>
        <p:spPr>
          <a:xfrm rot="10800000" flipV="1">
            <a:off x="793812" y="3429000"/>
            <a:ext cx="2773977" cy="479808"/>
          </a:xfrm>
          <a:prstGeom prst="rect">
            <a:avLst/>
          </a:prstGeom>
          <a:solidFill>
            <a:schemeClr val="accent6">
              <a:lumMod val="20000"/>
              <a:lumOff val="80000"/>
            </a:schemeClr>
          </a:solidFill>
          <a:ln w="285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rPr>
              <a:t>事項立て表示</a:t>
            </a:r>
            <a:endParaRPr kumimoji="1" lang="ja-JP" altLang="en-US" sz="2800" dirty="0"/>
          </a:p>
        </p:txBody>
      </p:sp>
      <p:sp>
        <p:nvSpPr>
          <p:cNvPr id="9" name="正方形/長方形 8">
            <a:extLst>
              <a:ext uri="{FF2B5EF4-FFF2-40B4-BE49-F238E27FC236}">
                <a16:creationId xmlns:a16="http://schemas.microsoft.com/office/drawing/2014/main" id="{5A1553D1-8F97-4D93-89E5-D50E6014AEB0}"/>
              </a:ext>
            </a:extLst>
          </p:cNvPr>
          <p:cNvSpPr/>
          <p:nvPr/>
        </p:nvSpPr>
        <p:spPr>
          <a:xfrm rot="10800000" flipV="1">
            <a:off x="793814" y="5215095"/>
            <a:ext cx="2969911" cy="502417"/>
          </a:xfrm>
          <a:prstGeom prst="rect">
            <a:avLst/>
          </a:prstGeom>
          <a:solidFill>
            <a:schemeClr val="tx2">
              <a:lumMod val="40000"/>
              <a:lumOff val="60000"/>
            </a:schemeClr>
          </a:solidFill>
          <a:ln w="285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rPr>
              <a:t>原材料名欄併記</a:t>
            </a:r>
            <a:endParaRPr kumimoji="1" lang="ja-JP" altLang="en-US" sz="2800" dirty="0"/>
          </a:p>
        </p:txBody>
      </p:sp>
    </p:spTree>
    <p:extLst>
      <p:ext uri="{BB962C8B-B14F-4D97-AF65-F5344CB8AC3E}">
        <p14:creationId xmlns:p14="http://schemas.microsoft.com/office/powerpoint/2010/main" val="194169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29EC591D-B013-4537-9269-A9D0A2136B96}"/>
              </a:ext>
            </a:extLst>
          </p:cNvPr>
          <p:cNvSpPr>
            <a:spLocks noGrp="1"/>
          </p:cNvSpPr>
          <p:nvPr>
            <p:ph sz="quarter" idx="13"/>
          </p:nvPr>
        </p:nvSpPr>
        <p:spPr>
          <a:xfrm>
            <a:off x="2170443" y="2270926"/>
            <a:ext cx="8343567" cy="1788607"/>
          </a:xfrm>
          <a:gradFill>
            <a:gsLst>
              <a:gs pos="100000">
                <a:srgbClr val="FFFF00"/>
              </a:gs>
              <a:gs pos="100000">
                <a:schemeClr val="bg2">
                  <a:shade val="92000"/>
                  <a:satMod val="170000"/>
                  <a:lumMod val="96000"/>
                </a:schemeClr>
              </a:gs>
            </a:gsLst>
            <a:lin ang="5400000" scaled="0"/>
          </a:gradFill>
          <a:ln w="28575">
            <a:solidFill>
              <a:schemeClr val="tx1"/>
            </a:solidFill>
          </a:ln>
        </p:spPr>
        <p:txBody>
          <a:bodyPr>
            <a:normAutofit/>
          </a:bodyPr>
          <a:lstStyle/>
          <a:p>
            <a:pPr marL="0" indent="0" algn="ctr">
              <a:buNone/>
            </a:pPr>
            <a:endParaRPr lang="en-US" altLang="ja-JP" sz="1400" dirty="0">
              <a:solidFill>
                <a:srgbClr val="FF0000"/>
              </a:solidFill>
              <a:latin typeface="BIZ UDPゴシック" panose="020B0400000000000000" pitchFamily="50" charset="-128"/>
              <a:ea typeface="BIZ UDPゴシック" panose="020B0400000000000000" pitchFamily="50" charset="-128"/>
            </a:endParaRPr>
          </a:p>
          <a:p>
            <a:pPr marL="0" indent="0" algn="ctr">
              <a:buNone/>
            </a:pPr>
            <a:r>
              <a:rPr lang="ja-JP" altLang="en-US" sz="5400" dirty="0">
                <a:solidFill>
                  <a:srgbClr val="FF0000"/>
                </a:solidFill>
                <a:latin typeface="+mj-ea"/>
                <a:ea typeface="+mj-ea"/>
              </a:rPr>
              <a:t>１．例外的な表示について</a:t>
            </a:r>
            <a:endParaRPr kumimoji="1" lang="ja-JP" altLang="en-US" sz="5400" dirty="0">
              <a:solidFill>
                <a:srgbClr val="FF0000"/>
              </a:solidFill>
              <a:latin typeface="+mj-ea"/>
              <a:ea typeface="+mj-ea"/>
            </a:endParaRPr>
          </a:p>
        </p:txBody>
      </p:sp>
      <p:sp>
        <p:nvSpPr>
          <p:cNvPr id="2" name="四角形: 角を丸くする 1">
            <a:extLst>
              <a:ext uri="{FF2B5EF4-FFF2-40B4-BE49-F238E27FC236}">
                <a16:creationId xmlns:a16="http://schemas.microsoft.com/office/drawing/2014/main" id="{BCCECD26-E04A-4781-99B1-C001A37D186E}"/>
              </a:ext>
            </a:extLst>
          </p:cNvPr>
          <p:cNvSpPr/>
          <p:nvPr/>
        </p:nvSpPr>
        <p:spPr>
          <a:xfrm>
            <a:off x="1494065" y="971549"/>
            <a:ext cx="1951264" cy="791936"/>
          </a:xfrm>
          <a:prstGeom prst="roundRect">
            <a:avLst/>
          </a:prstGeom>
          <a:solidFill>
            <a:srgbClr val="99FF99"/>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4400" dirty="0"/>
              <a:t>参考</a:t>
            </a:r>
          </a:p>
        </p:txBody>
      </p:sp>
      <p:sp>
        <p:nvSpPr>
          <p:cNvPr id="4" name="スライド番号プレースホルダー 3">
            <a:extLst>
              <a:ext uri="{FF2B5EF4-FFF2-40B4-BE49-F238E27FC236}">
                <a16:creationId xmlns:a16="http://schemas.microsoft.com/office/drawing/2014/main" id="{A4F6C29C-311A-41DD-AF5D-ED1D317B61F8}"/>
              </a:ext>
            </a:extLst>
          </p:cNvPr>
          <p:cNvSpPr>
            <a:spLocks noGrp="1"/>
          </p:cNvSpPr>
          <p:nvPr>
            <p:ph type="sldNum" sz="quarter" idx="12"/>
          </p:nvPr>
        </p:nvSpPr>
        <p:spPr>
          <a:xfrm rot="10800000" flipV="1">
            <a:off x="11534660" y="6454391"/>
            <a:ext cx="764215" cy="403609"/>
          </a:xfrm>
        </p:spPr>
        <p:txBody>
          <a:bodyPr/>
          <a:lstStyle/>
          <a:p>
            <a:fld id="{6D22F896-40B5-4ADD-8801-0D06FADFA095}" type="slidenum">
              <a:rPr lang="en-US" sz="2800" smtClean="0"/>
              <a:t>11</a:t>
            </a:fld>
            <a:endParaRPr lang="en-US" sz="2800" dirty="0"/>
          </a:p>
        </p:txBody>
      </p:sp>
    </p:spTree>
    <p:extLst>
      <p:ext uri="{BB962C8B-B14F-4D97-AF65-F5344CB8AC3E}">
        <p14:creationId xmlns:p14="http://schemas.microsoft.com/office/powerpoint/2010/main" val="41608370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6722D5-4A12-4793-B851-64CAE5458360}"/>
              </a:ext>
            </a:extLst>
          </p:cNvPr>
          <p:cNvSpPr>
            <a:spLocks noGrp="1"/>
          </p:cNvSpPr>
          <p:nvPr>
            <p:ph type="title"/>
          </p:nvPr>
        </p:nvSpPr>
        <p:spPr>
          <a:xfrm>
            <a:off x="925682" y="271551"/>
            <a:ext cx="10393643" cy="914399"/>
          </a:xfrm>
          <a:solidFill>
            <a:srgbClr val="FFFF00"/>
          </a:solidFill>
          <a:ln w="28575">
            <a:solidFill>
              <a:srgbClr val="0070C0"/>
            </a:solidFill>
          </a:ln>
        </p:spPr>
        <p:txBody>
          <a:bodyPr>
            <a:normAutofit/>
          </a:bodyPr>
          <a:lstStyle/>
          <a:p>
            <a:pPr algn="l"/>
            <a:r>
              <a:rPr lang="ja-JP" altLang="en-US" sz="4000" dirty="0">
                <a:solidFill>
                  <a:srgbClr val="0070C0"/>
                </a:solidFill>
              </a:rPr>
              <a:t>　　　　　　　　</a:t>
            </a:r>
            <a:r>
              <a:rPr lang="ja-JP" altLang="en-US" sz="4000" dirty="0">
                <a:solidFill>
                  <a:srgbClr val="F22300"/>
                </a:solidFill>
              </a:rPr>
              <a:t>（１）　</a:t>
            </a:r>
            <a:r>
              <a:rPr kumimoji="1" lang="ja-JP" altLang="en-US" sz="4000" dirty="0">
                <a:solidFill>
                  <a:srgbClr val="F22300"/>
                </a:solidFill>
              </a:rPr>
              <a:t>「又は表示」とは</a:t>
            </a:r>
          </a:p>
        </p:txBody>
      </p:sp>
      <p:sp>
        <p:nvSpPr>
          <p:cNvPr id="3" name="コンテンツ プレースホルダー 2">
            <a:extLst>
              <a:ext uri="{FF2B5EF4-FFF2-40B4-BE49-F238E27FC236}">
                <a16:creationId xmlns:a16="http://schemas.microsoft.com/office/drawing/2014/main" id="{41958085-4E4D-4DC8-9523-C304EE840980}"/>
              </a:ext>
            </a:extLst>
          </p:cNvPr>
          <p:cNvSpPr>
            <a:spLocks noGrp="1"/>
          </p:cNvSpPr>
          <p:nvPr>
            <p:ph sz="quarter" idx="13"/>
          </p:nvPr>
        </p:nvSpPr>
        <p:spPr>
          <a:xfrm>
            <a:off x="160774" y="1288183"/>
            <a:ext cx="11907296" cy="5480010"/>
          </a:xfrm>
          <a:solidFill>
            <a:schemeClr val="bg1"/>
          </a:solidFill>
          <a:ln w="12700">
            <a:solidFill>
              <a:srgbClr val="00B050"/>
            </a:solidFill>
          </a:ln>
        </p:spPr>
        <p:txBody>
          <a:bodyPr>
            <a:normAutofit fontScale="70000" lnSpcReduction="20000"/>
          </a:bodyPr>
          <a:lstStyle/>
          <a:p>
            <a:pPr marL="0" indent="0" algn="l">
              <a:buNone/>
            </a:pPr>
            <a:r>
              <a:rPr lang="en-US" altLang="ja-JP" sz="3200" b="0" i="0" u="none" strike="noStrike" baseline="0" dirty="0">
                <a:solidFill>
                  <a:srgbClr val="FF0000"/>
                </a:solidFill>
                <a:latin typeface="MS-Mincho"/>
              </a:rPr>
              <a:t>【</a:t>
            </a:r>
            <a:r>
              <a:rPr lang="ja-JP" altLang="en-US" sz="3200" b="0" i="0" u="none" strike="noStrike" baseline="0" dirty="0">
                <a:solidFill>
                  <a:srgbClr val="FF0000"/>
                </a:solidFill>
                <a:latin typeface="MS-Mincho"/>
              </a:rPr>
              <a:t>ポイント</a:t>
            </a:r>
            <a:r>
              <a:rPr lang="en-US" altLang="ja-JP" sz="3200" b="0" i="0" u="none" strike="noStrike" baseline="0" dirty="0">
                <a:solidFill>
                  <a:srgbClr val="FF0000"/>
                </a:solidFill>
                <a:latin typeface="MS-Mincho"/>
              </a:rPr>
              <a:t>】</a:t>
            </a:r>
          </a:p>
          <a:p>
            <a:pPr algn="l"/>
            <a:r>
              <a:rPr lang="ja-JP" altLang="en-US" sz="2200" b="0" i="0" u="none" strike="noStrike" baseline="0" dirty="0">
                <a:latin typeface="+mj-ea"/>
                <a:ea typeface="+mj-ea"/>
              </a:rPr>
              <a:t>　</a:t>
            </a:r>
            <a:r>
              <a:rPr lang="ja-JP" altLang="en-US" sz="2200" b="1" i="0" u="none" strike="noStrike" baseline="0" dirty="0">
                <a:latin typeface="+mj-ea"/>
                <a:ea typeface="+mj-ea"/>
              </a:rPr>
              <a:t>「又は表示」とは、原材料の原産地として使用する可能性のある複数国を、過去の一定期間における産地別使用実績又は今後の一定期間における産地別使用計画における重量割合の高いものから順に「又は」でつないで表示する方法。</a:t>
            </a:r>
            <a:endParaRPr lang="en-US" altLang="ja-JP" sz="2200" b="1" i="0" u="none" strike="noStrike" baseline="0" dirty="0">
              <a:latin typeface="+mj-ea"/>
              <a:ea typeface="+mj-ea"/>
            </a:endParaRPr>
          </a:p>
          <a:p>
            <a:pPr algn="l"/>
            <a:r>
              <a:rPr lang="ja-JP" altLang="en-US" sz="2200" b="1" i="0" u="none" strike="noStrike" baseline="0" dirty="0">
                <a:latin typeface="+mj-ea"/>
                <a:ea typeface="+mj-ea"/>
              </a:rPr>
              <a:t>　原材料の過去の一定期間における産地別使用実績（新製品又は原料調達先の変更が確実な場合には、今後の一定期間における産地別使用計画）からみて、国別重量順表示を行おうとした場合に、表示をする時点（製造日）を含む１年間で重量順位の変動や産地切替えが行われる見込みで、国別重量順表示が困難な場合に限り、</a:t>
            </a:r>
            <a:r>
              <a:rPr lang="ja-JP" altLang="en-US" sz="2200" b="1" i="0" u="sng" strike="noStrike" baseline="0" dirty="0">
                <a:solidFill>
                  <a:srgbClr val="FF0000"/>
                </a:solidFill>
                <a:latin typeface="+mj-ea"/>
                <a:ea typeface="+mj-ea"/>
              </a:rPr>
              <a:t>例外的に認められる表示</a:t>
            </a:r>
            <a:r>
              <a:rPr lang="ja-JP" altLang="en-US" sz="2200" b="1" i="0" u="sng" strike="noStrike" baseline="0" dirty="0">
                <a:latin typeface="+mj-ea"/>
                <a:ea typeface="+mj-ea"/>
              </a:rPr>
              <a:t>。一定の資料（</a:t>
            </a:r>
            <a:r>
              <a:rPr lang="ja-JP" altLang="en-US" sz="2200" b="1" i="0" u="sng" strike="noStrike" baseline="0" dirty="0">
                <a:highlight>
                  <a:srgbClr val="99FF99"/>
                </a:highlight>
                <a:latin typeface="+mj-ea"/>
                <a:ea typeface="+mj-ea"/>
              </a:rPr>
              <a:t>１４頁参照</a:t>
            </a:r>
            <a:r>
              <a:rPr lang="ja-JP" altLang="en-US" sz="2200" b="1" i="0" u="sng" strike="noStrike" baseline="0" dirty="0">
                <a:latin typeface="+mj-ea"/>
                <a:ea typeface="+mj-ea"/>
              </a:rPr>
              <a:t>）が保管されていることが条件。</a:t>
            </a:r>
            <a:endParaRPr lang="en-US" altLang="ja-JP" sz="2200" b="1" i="0" u="sng" strike="noStrike" baseline="0" dirty="0">
              <a:latin typeface="+mj-ea"/>
              <a:ea typeface="+mj-ea"/>
            </a:endParaRPr>
          </a:p>
          <a:p>
            <a:pPr algn="l"/>
            <a:r>
              <a:rPr lang="ja-JP" altLang="en-US" sz="2200" b="1" i="0" u="none" strike="noStrike" baseline="0" dirty="0">
                <a:latin typeface="+mj-ea"/>
                <a:ea typeface="+mj-ea"/>
              </a:rPr>
              <a:t>　「過去の一定期間における産地別使用実績」とは、表示しようとする時点（製造日）を含む１年間（製造年、製造年度等）から遡って３年以内の中での１年以上の実績に限る。</a:t>
            </a:r>
            <a:endParaRPr lang="en-US" altLang="ja-JP" sz="2200" b="1" i="0" u="none" strike="noStrike" baseline="0" dirty="0">
              <a:latin typeface="+mj-ea"/>
              <a:ea typeface="+mj-ea"/>
            </a:endParaRPr>
          </a:p>
          <a:p>
            <a:pPr algn="l"/>
            <a:r>
              <a:rPr lang="ja-JP" altLang="en-US" sz="2200" b="1" i="0" u="none" strike="noStrike" baseline="0" dirty="0">
                <a:latin typeface="+mj-ea"/>
                <a:ea typeface="+mj-ea"/>
              </a:rPr>
              <a:t>　新製品又は原料調達先の変更が確実な場合などの過去の産地別使用実績が使用できない場合は、今後の一定期間における産地別使用計画に基づく「又は表示」とする必要がある。</a:t>
            </a:r>
          </a:p>
          <a:p>
            <a:pPr algn="l"/>
            <a:r>
              <a:rPr lang="ja-JP" altLang="en-US" sz="2200" b="1" i="0" u="none" strike="noStrike" baseline="0" dirty="0">
                <a:latin typeface="+mj-ea"/>
                <a:ea typeface="+mj-ea"/>
              </a:rPr>
              <a:t>　今後の一定期間における産地別使用計画は、当該計画に基づく製造の開始日から１年間以内の予定に限る。</a:t>
            </a:r>
            <a:endParaRPr lang="en-US" altLang="ja-JP" sz="2200" b="1" i="0" u="none" strike="noStrike" baseline="0" dirty="0">
              <a:latin typeface="+mj-ea"/>
              <a:ea typeface="+mj-ea"/>
            </a:endParaRPr>
          </a:p>
          <a:p>
            <a:r>
              <a:rPr lang="ja-JP" altLang="en-US" sz="2200" b="1" i="0" u="none" strike="noStrike" baseline="0" dirty="0">
                <a:latin typeface="+mj-ea"/>
                <a:ea typeface="+mj-ea"/>
              </a:rPr>
              <a:t>　産地の切替えが見込まれても、その都度表示を切り替えることができる又は包装自体を切り替えることができる場合は、「又は表示」を用いることはできない。　</a:t>
            </a:r>
            <a:endParaRPr lang="en-US" altLang="ja-JP" sz="2200" b="1" i="0" u="none" strike="noStrike" baseline="0" dirty="0">
              <a:latin typeface="+mj-ea"/>
              <a:ea typeface="+mj-ea"/>
            </a:endParaRPr>
          </a:p>
          <a:p>
            <a:r>
              <a:rPr lang="ja-JP" altLang="en-US" sz="2200" b="1" dirty="0">
                <a:latin typeface="+mj-ea"/>
                <a:ea typeface="+mj-ea"/>
              </a:rPr>
              <a:t>一般</a:t>
            </a:r>
            <a:r>
              <a:rPr lang="ja-JP" altLang="en-US" sz="2200" b="1" i="0" u="none" strike="noStrike" baseline="0" dirty="0">
                <a:latin typeface="+mj-ea"/>
                <a:ea typeface="+mj-ea"/>
              </a:rPr>
              <a:t>消費者の誤認防止のために、容器包装に対し必ず、過去の一定期間における産地別使用実績又は今後の一定期間における産地別使用計画に基づく表示である旨の</a:t>
            </a:r>
            <a:r>
              <a:rPr lang="ja-JP" altLang="en-US" sz="2200" b="1" i="0" u="sng" strike="noStrike" baseline="0" dirty="0">
                <a:solidFill>
                  <a:srgbClr val="FF0000"/>
                </a:solidFill>
                <a:latin typeface="+mj-ea"/>
                <a:ea typeface="+mj-ea"/>
              </a:rPr>
              <a:t>注意書きが必要</a:t>
            </a:r>
            <a:r>
              <a:rPr lang="ja-JP" altLang="en-US" sz="2200" b="1" i="0" u="none" strike="noStrike" baseline="0" dirty="0">
                <a:latin typeface="+mj-ea"/>
                <a:ea typeface="+mj-ea"/>
              </a:rPr>
              <a:t>。</a:t>
            </a:r>
            <a:endParaRPr lang="en-US" altLang="ja-JP" sz="2200" b="1" i="0" u="none" strike="noStrike" baseline="0" dirty="0">
              <a:latin typeface="+mj-ea"/>
              <a:ea typeface="+mj-ea"/>
            </a:endParaRPr>
          </a:p>
          <a:p>
            <a:pPr algn="l"/>
            <a:r>
              <a:rPr lang="ja-JP" altLang="en-US" sz="2200" b="1" i="0" u="none" strike="noStrike" baseline="0" dirty="0">
                <a:latin typeface="+mj-ea"/>
                <a:ea typeface="+mj-ea"/>
              </a:rPr>
              <a:t>　適正な表示が行われているか否かについては、国や都道府県等が事業者への立入検査（注）などを通じて原料原産地表示の確認を行うこととしている（その際に、「又は表示」等を行った理由の聞取りや保管を条件としている根拠書類の確認を行うことになる。事業者は第三者が納得する合理的な説明ができなければならない。 ）。</a:t>
            </a:r>
            <a:r>
              <a:rPr lang="ja-JP" altLang="en-US" sz="2200" b="1" i="0" u="sng" strike="noStrike" baseline="0" dirty="0">
                <a:latin typeface="+mj-ea"/>
                <a:ea typeface="+mj-ea"/>
              </a:rPr>
              <a:t>（注）事前連絡の有無は定かではなく、直前（前日）の連絡も十分考えられる。</a:t>
            </a:r>
            <a:endParaRPr kumimoji="1" lang="ja-JP" altLang="en-US" sz="2200" b="1" u="sng" dirty="0">
              <a:latin typeface="+mj-ea"/>
              <a:ea typeface="+mj-ea"/>
            </a:endParaRPr>
          </a:p>
        </p:txBody>
      </p:sp>
      <p:sp>
        <p:nvSpPr>
          <p:cNvPr id="4" name="四角形: 角を丸くする 3">
            <a:extLst>
              <a:ext uri="{FF2B5EF4-FFF2-40B4-BE49-F238E27FC236}">
                <a16:creationId xmlns:a16="http://schemas.microsoft.com/office/drawing/2014/main" id="{558CC409-5ACD-4F38-9275-8EEB5F891C8D}"/>
              </a:ext>
            </a:extLst>
          </p:cNvPr>
          <p:cNvSpPr/>
          <p:nvPr/>
        </p:nvSpPr>
        <p:spPr>
          <a:xfrm>
            <a:off x="1455373" y="518257"/>
            <a:ext cx="1120281" cy="523220"/>
          </a:xfrm>
          <a:prstGeom prst="roundRect">
            <a:avLst/>
          </a:prstGeom>
          <a:solidFill>
            <a:srgbClr val="99FF99"/>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277979AE-91F5-45B3-ACA0-B45D79B3985C}"/>
              </a:ext>
            </a:extLst>
          </p:cNvPr>
          <p:cNvSpPr txBox="1"/>
          <p:nvPr/>
        </p:nvSpPr>
        <p:spPr>
          <a:xfrm>
            <a:off x="1598426" y="536714"/>
            <a:ext cx="1120281" cy="523220"/>
          </a:xfrm>
          <a:prstGeom prst="rect">
            <a:avLst/>
          </a:prstGeom>
          <a:noFill/>
        </p:spPr>
        <p:txBody>
          <a:bodyPr wrap="square" rtlCol="0">
            <a:spAutoFit/>
          </a:bodyPr>
          <a:lstStyle/>
          <a:p>
            <a:r>
              <a:rPr kumimoji="1" lang="ja-JP" altLang="en-US" sz="2800" dirty="0"/>
              <a:t>参考</a:t>
            </a:r>
          </a:p>
        </p:txBody>
      </p:sp>
      <p:sp>
        <p:nvSpPr>
          <p:cNvPr id="6" name="スライド番号プレースホルダー 5">
            <a:extLst>
              <a:ext uri="{FF2B5EF4-FFF2-40B4-BE49-F238E27FC236}">
                <a16:creationId xmlns:a16="http://schemas.microsoft.com/office/drawing/2014/main" id="{68E1C493-3897-46D9-B743-F4A950A3746C}"/>
              </a:ext>
            </a:extLst>
          </p:cNvPr>
          <p:cNvSpPr>
            <a:spLocks noGrp="1"/>
          </p:cNvSpPr>
          <p:nvPr>
            <p:ph type="sldNum" sz="quarter" idx="12"/>
          </p:nvPr>
        </p:nvSpPr>
        <p:spPr>
          <a:xfrm>
            <a:off x="11313695" y="6348523"/>
            <a:ext cx="878305" cy="557684"/>
          </a:xfrm>
        </p:spPr>
        <p:txBody>
          <a:bodyPr/>
          <a:lstStyle/>
          <a:p>
            <a:fld id="{6D22F896-40B5-4ADD-8801-0D06FADFA095}" type="slidenum">
              <a:rPr lang="en-US" sz="2800" smtClean="0"/>
              <a:t>12</a:t>
            </a:fld>
            <a:endParaRPr lang="en-US" sz="2800" dirty="0"/>
          </a:p>
        </p:txBody>
      </p:sp>
    </p:spTree>
    <p:extLst>
      <p:ext uri="{BB962C8B-B14F-4D97-AF65-F5344CB8AC3E}">
        <p14:creationId xmlns:p14="http://schemas.microsoft.com/office/powerpoint/2010/main" val="42773612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6722D5-4A12-4793-B851-64CAE5458360}"/>
              </a:ext>
            </a:extLst>
          </p:cNvPr>
          <p:cNvSpPr>
            <a:spLocks noGrp="1"/>
          </p:cNvSpPr>
          <p:nvPr>
            <p:ph type="title"/>
          </p:nvPr>
        </p:nvSpPr>
        <p:spPr>
          <a:xfrm>
            <a:off x="889907" y="261257"/>
            <a:ext cx="10388319" cy="881743"/>
          </a:xfrm>
          <a:solidFill>
            <a:srgbClr val="FFFF00"/>
          </a:solidFill>
          <a:ln w="28575">
            <a:solidFill>
              <a:srgbClr val="0070C0"/>
            </a:solidFill>
          </a:ln>
        </p:spPr>
        <p:txBody>
          <a:bodyPr>
            <a:normAutofit/>
          </a:bodyPr>
          <a:lstStyle/>
          <a:p>
            <a:r>
              <a:rPr kumimoji="1" lang="ja-JP" altLang="en-US" sz="4000" dirty="0">
                <a:solidFill>
                  <a:srgbClr val="F22300"/>
                </a:solidFill>
              </a:rPr>
              <a:t>（２）　「大括り表示」とは</a:t>
            </a:r>
          </a:p>
        </p:txBody>
      </p:sp>
      <p:sp>
        <p:nvSpPr>
          <p:cNvPr id="3" name="コンテンツ プレースホルダー 2">
            <a:extLst>
              <a:ext uri="{FF2B5EF4-FFF2-40B4-BE49-F238E27FC236}">
                <a16:creationId xmlns:a16="http://schemas.microsoft.com/office/drawing/2014/main" id="{41958085-4E4D-4DC8-9523-C304EE840980}"/>
              </a:ext>
            </a:extLst>
          </p:cNvPr>
          <p:cNvSpPr>
            <a:spLocks noGrp="1"/>
          </p:cNvSpPr>
          <p:nvPr>
            <p:ph sz="quarter" idx="13"/>
          </p:nvPr>
        </p:nvSpPr>
        <p:spPr>
          <a:xfrm>
            <a:off x="253092" y="1232439"/>
            <a:ext cx="11748407" cy="5454111"/>
          </a:xfrm>
          <a:solidFill>
            <a:schemeClr val="bg1"/>
          </a:solidFill>
          <a:ln w="12700">
            <a:solidFill>
              <a:srgbClr val="00B050"/>
            </a:solidFill>
          </a:ln>
        </p:spPr>
        <p:txBody>
          <a:bodyPr>
            <a:normAutofit fontScale="85000" lnSpcReduction="20000"/>
          </a:bodyPr>
          <a:lstStyle/>
          <a:p>
            <a:pPr marL="0" indent="0" algn="l">
              <a:buNone/>
            </a:pPr>
            <a:r>
              <a:rPr lang="en-US" altLang="ja-JP" sz="2600" b="0" i="0" u="none" strike="noStrike" baseline="0" dirty="0">
                <a:solidFill>
                  <a:srgbClr val="FF0000"/>
                </a:solidFill>
                <a:latin typeface="+mj-ea"/>
                <a:ea typeface="+mj-ea"/>
              </a:rPr>
              <a:t>【</a:t>
            </a:r>
            <a:r>
              <a:rPr lang="ja-JP" altLang="en-US" sz="2600" b="0" i="0" u="none" strike="noStrike" baseline="0" dirty="0">
                <a:solidFill>
                  <a:srgbClr val="FF0000"/>
                </a:solidFill>
                <a:latin typeface="+mj-ea"/>
                <a:ea typeface="+mj-ea"/>
              </a:rPr>
              <a:t>ポイント</a:t>
            </a:r>
            <a:r>
              <a:rPr lang="en-US" altLang="ja-JP" sz="2600" b="0" i="0" u="none" strike="noStrike" baseline="0" dirty="0">
                <a:solidFill>
                  <a:srgbClr val="FF0000"/>
                </a:solidFill>
                <a:latin typeface="+mj-ea"/>
                <a:ea typeface="+mj-ea"/>
              </a:rPr>
              <a:t>】</a:t>
            </a:r>
            <a:endParaRPr lang="en-US" altLang="ja-JP" sz="1900" b="1" i="0" u="none" strike="noStrike" baseline="0" dirty="0">
              <a:solidFill>
                <a:srgbClr val="FF0000"/>
              </a:solidFill>
              <a:latin typeface="+mj-ea"/>
              <a:ea typeface="+mj-ea"/>
            </a:endParaRPr>
          </a:p>
          <a:p>
            <a:pPr algn="l"/>
            <a:r>
              <a:rPr lang="ja-JP" altLang="en-US" sz="1900" b="1" i="0" u="none" strike="noStrike" baseline="0" dirty="0">
                <a:latin typeface="+mj-ea"/>
                <a:ea typeface="+mj-ea"/>
              </a:rPr>
              <a:t>　「大括り表示」とは、外国の原産地表示を「輸入」、「外国製造」などと括って表示する方法。</a:t>
            </a:r>
          </a:p>
          <a:p>
            <a:r>
              <a:rPr lang="ja-JP" altLang="en-US" sz="1900" b="1" dirty="0">
                <a:latin typeface="+mj-ea"/>
                <a:ea typeface="+mj-ea"/>
              </a:rPr>
              <a:t>　</a:t>
            </a:r>
            <a:r>
              <a:rPr lang="ja-JP" altLang="en-US" sz="1900" b="1" i="0" u="none" strike="noStrike" baseline="0" dirty="0">
                <a:latin typeface="+mj-ea"/>
                <a:ea typeface="+mj-ea"/>
              </a:rPr>
              <a:t>原材料の過去の一定期間における産地別使用実績（新製品又は原料調達先の変更が確実な場合は、今後の一定期間における産地別使用計画）からみて、国別重量順表示を行おうとした場合に、３以上の外国の原産地表示に関して、表示をする時点（製造日）を含む１年間で重量順位の変動や産地切替えが行われる見込みで、国別重量順表示が困難である場合に限り、</a:t>
            </a:r>
            <a:r>
              <a:rPr lang="ja-JP" altLang="en-US" sz="1900" b="1" i="0" u="sng" strike="noStrike" baseline="0" dirty="0">
                <a:solidFill>
                  <a:srgbClr val="FF0000"/>
                </a:solidFill>
                <a:latin typeface="+mj-ea"/>
                <a:ea typeface="+mj-ea"/>
              </a:rPr>
              <a:t>例外的に認められる表示</a:t>
            </a:r>
            <a:r>
              <a:rPr lang="ja-JP" altLang="en-US" sz="1900" b="1" i="0" u="sng" strike="noStrike" baseline="0" dirty="0">
                <a:latin typeface="+mj-ea"/>
                <a:ea typeface="+mj-ea"/>
              </a:rPr>
              <a:t>。一定の資料（</a:t>
            </a:r>
            <a:r>
              <a:rPr lang="ja-JP" altLang="en-US" sz="1900" b="1" i="0" u="sng" strike="noStrike" baseline="0" dirty="0">
                <a:highlight>
                  <a:srgbClr val="99FF99"/>
                </a:highlight>
                <a:latin typeface="+mj-ea"/>
                <a:ea typeface="+mj-ea"/>
              </a:rPr>
              <a:t>１４頁参照</a:t>
            </a:r>
            <a:r>
              <a:rPr lang="ja-JP" altLang="en-US" sz="1900" b="1" i="0" u="sng" strike="noStrike" baseline="0" dirty="0">
                <a:latin typeface="+mj-ea"/>
                <a:ea typeface="+mj-ea"/>
              </a:rPr>
              <a:t>）が保管されていることが条件。</a:t>
            </a:r>
            <a:endParaRPr lang="en-US" altLang="ja-JP" sz="1900" b="1" i="0" u="sng" strike="noStrike" baseline="0" dirty="0">
              <a:latin typeface="+mj-ea"/>
              <a:ea typeface="+mj-ea"/>
            </a:endParaRPr>
          </a:p>
          <a:p>
            <a:pPr algn="l"/>
            <a:r>
              <a:rPr lang="ja-JP" altLang="en-US" sz="1900" b="1" i="0" u="none" strike="noStrike" baseline="0" dirty="0">
                <a:latin typeface="+mj-ea"/>
                <a:ea typeface="+mj-ea"/>
              </a:rPr>
              <a:t>　「過去の一定期間における産地別使用実績」とは、表示しようとする時点（製造日）を含む１年間（製造年、製造年度等）から遡って３年以内の中での１年以上の実績に限る。</a:t>
            </a:r>
            <a:endParaRPr lang="en-US" altLang="ja-JP" sz="1900" b="1" i="0" u="none" strike="noStrike" baseline="0" dirty="0">
              <a:latin typeface="+mj-ea"/>
              <a:ea typeface="+mj-ea"/>
            </a:endParaRPr>
          </a:p>
          <a:p>
            <a:pPr algn="l"/>
            <a:r>
              <a:rPr lang="ja-JP" altLang="en-US" sz="1900" b="1" i="0" u="none" strike="noStrike" baseline="0" dirty="0">
                <a:latin typeface="+mj-ea"/>
                <a:ea typeface="+mj-ea"/>
              </a:rPr>
              <a:t>　新製品又は原料調達先の変更が確実な場合などの過去の産地別使用実績が使用できない場合は、今後の一定期間における産地別使用計画に基づく「大括り表示」とする必要がある。</a:t>
            </a:r>
          </a:p>
          <a:p>
            <a:pPr algn="l"/>
            <a:r>
              <a:rPr lang="ja-JP" altLang="en-US" sz="1900" b="1" i="0" u="none" strike="noStrike" baseline="0" dirty="0">
                <a:latin typeface="+mj-ea"/>
                <a:ea typeface="+mj-ea"/>
              </a:rPr>
              <a:t>　今後の一定期間における産地別使用計画は、当該計画に基づく製造の開始日から１年間以内の予定に限る。</a:t>
            </a:r>
            <a:endParaRPr lang="en-US" altLang="ja-JP" sz="1900" b="1" i="0" u="none" strike="noStrike" baseline="0" dirty="0">
              <a:latin typeface="+mj-ea"/>
              <a:ea typeface="+mj-ea"/>
            </a:endParaRPr>
          </a:p>
          <a:p>
            <a:pPr algn="l"/>
            <a:r>
              <a:rPr lang="ja-JP" altLang="en-US" sz="1900" b="1" i="0" u="none" strike="noStrike" baseline="0" dirty="0">
                <a:latin typeface="+mj-ea"/>
                <a:ea typeface="+mj-ea"/>
              </a:rPr>
              <a:t>　産地の切替えが見込まれても、その都度表示を切り替えることができる又は包装自体を切り替えることができる場合は、「大括り表示」を用いることはできない。</a:t>
            </a:r>
            <a:endParaRPr lang="en-US" altLang="ja-JP" sz="1900" b="1" i="0" u="none" strike="noStrike" baseline="0" dirty="0">
              <a:latin typeface="+mj-ea"/>
              <a:ea typeface="+mj-ea"/>
            </a:endParaRPr>
          </a:p>
          <a:p>
            <a:pPr algn="l"/>
            <a:r>
              <a:rPr lang="ja-JP" altLang="en-US" sz="1900" b="1" i="0" u="none" strike="noStrike" baseline="0" dirty="0">
                <a:latin typeface="+mj-ea"/>
                <a:ea typeface="+mj-ea"/>
              </a:rPr>
              <a:t>　適正な表示が行われているか否かについては、国や都道府県等が事業者への立入検査（注）などを通じて原料原産地表示の確認を行うこととしている（その際に、「大括り表示」を行った理由の聞取りや保管を条件としている根拠書類の確認を行うことになる。事業者は第三者が納得する合理的な説明ができなければならない。）。</a:t>
            </a:r>
            <a:r>
              <a:rPr lang="ja-JP" altLang="en-US" sz="1900" b="1" i="0" u="sng" strike="noStrike" baseline="0" dirty="0">
                <a:latin typeface="+mj-ea"/>
                <a:ea typeface="+mj-ea"/>
              </a:rPr>
              <a:t> （注）事前連絡の有無は定かではなく、直前（前日）の連絡も十分考えられる。</a:t>
            </a:r>
            <a:endParaRPr kumimoji="1" lang="ja-JP" altLang="en-US" sz="1900" b="1" dirty="0">
              <a:latin typeface="+mj-ea"/>
              <a:ea typeface="+mj-ea"/>
            </a:endParaRPr>
          </a:p>
        </p:txBody>
      </p:sp>
      <p:sp>
        <p:nvSpPr>
          <p:cNvPr id="4" name="四角形: 角を丸くする 3">
            <a:extLst>
              <a:ext uri="{FF2B5EF4-FFF2-40B4-BE49-F238E27FC236}">
                <a16:creationId xmlns:a16="http://schemas.microsoft.com/office/drawing/2014/main" id="{558CC409-5ACD-4F38-9275-8EEB5F891C8D}"/>
              </a:ext>
            </a:extLst>
          </p:cNvPr>
          <p:cNvSpPr/>
          <p:nvPr/>
        </p:nvSpPr>
        <p:spPr>
          <a:xfrm>
            <a:off x="1412422" y="421695"/>
            <a:ext cx="1077686" cy="586404"/>
          </a:xfrm>
          <a:prstGeom prst="roundRect">
            <a:avLst/>
          </a:prstGeom>
          <a:solidFill>
            <a:srgbClr val="99FF99"/>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277979AE-91F5-45B3-ACA0-B45D79B3985C}"/>
              </a:ext>
            </a:extLst>
          </p:cNvPr>
          <p:cNvSpPr txBox="1"/>
          <p:nvPr/>
        </p:nvSpPr>
        <p:spPr>
          <a:xfrm>
            <a:off x="1494065" y="473529"/>
            <a:ext cx="955221" cy="523220"/>
          </a:xfrm>
          <a:prstGeom prst="rect">
            <a:avLst/>
          </a:prstGeom>
          <a:noFill/>
        </p:spPr>
        <p:txBody>
          <a:bodyPr wrap="square" rtlCol="0">
            <a:spAutoFit/>
          </a:bodyPr>
          <a:lstStyle/>
          <a:p>
            <a:r>
              <a:rPr kumimoji="1" lang="ja-JP" altLang="en-US" sz="2800" dirty="0"/>
              <a:t>参考</a:t>
            </a:r>
          </a:p>
        </p:txBody>
      </p:sp>
      <p:sp>
        <p:nvSpPr>
          <p:cNvPr id="6" name="スライド番号プレースホルダー 5">
            <a:extLst>
              <a:ext uri="{FF2B5EF4-FFF2-40B4-BE49-F238E27FC236}">
                <a16:creationId xmlns:a16="http://schemas.microsoft.com/office/drawing/2014/main" id="{A7E9E2B0-C605-4011-A9BF-3901F3206A1A}"/>
              </a:ext>
            </a:extLst>
          </p:cNvPr>
          <p:cNvSpPr>
            <a:spLocks noGrp="1"/>
          </p:cNvSpPr>
          <p:nvPr>
            <p:ph type="sldNum" sz="quarter" idx="12"/>
          </p:nvPr>
        </p:nvSpPr>
        <p:spPr>
          <a:xfrm>
            <a:off x="10983686" y="6171886"/>
            <a:ext cx="1208314" cy="849714"/>
          </a:xfrm>
        </p:spPr>
        <p:txBody>
          <a:bodyPr/>
          <a:lstStyle/>
          <a:p>
            <a:fld id="{6D22F896-40B5-4ADD-8801-0D06FADFA095}" type="slidenum">
              <a:rPr lang="en-US" sz="2800" smtClean="0"/>
              <a:t>13</a:t>
            </a:fld>
            <a:endParaRPr lang="en-US" sz="2800" dirty="0"/>
          </a:p>
        </p:txBody>
      </p:sp>
    </p:spTree>
    <p:extLst>
      <p:ext uri="{BB962C8B-B14F-4D97-AF65-F5344CB8AC3E}">
        <p14:creationId xmlns:p14="http://schemas.microsoft.com/office/powerpoint/2010/main" val="35793991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6722D5-4A12-4793-B851-64CAE5458360}"/>
              </a:ext>
            </a:extLst>
          </p:cNvPr>
          <p:cNvSpPr>
            <a:spLocks noGrp="1"/>
          </p:cNvSpPr>
          <p:nvPr>
            <p:ph type="title"/>
          </p:nvPr>
        </p:nvSpPr>
        <p:spPr>
          <a:xfrm>
            <a:off x="884583" y="357810"/>
            <a:ext cx="10393643" cy="826012"/>
          </a:xfrm>
          <a:solidFill>
            <a:srgbClr val="FFFF00"/>
          </a:solidFill>
          <a:ln w="28575">
            <a:solidFill>
              <a:srgbClr val="0070C0"/>
            </a:solidFill>
          </a:ln>
        </p:spPr>
        <p:txBody>
          <a:bodyPr>
            <a:normAutofit fontScale="90000"/>
          </a:bodyPr>
          <a:lstStyle/>
          <a:p>
            <a:pPr algn="l"/>
            <a:r>
              <a:rPr kumimoji="1" lang="ja-JP" altLang="en-US" sz="2700" dirty="0">
                <a:solidFill>
                  <a:srgbClr val="0070C0"/>
                </a:solidFill>
              </a:rPr>
              <a:t>　　　　　　　　　　</a:t>
            </a:r>
            <a:r>
              <a:rPr kumimoji="1" lang="ja-JP" altLang="en-US" sz="2700" dirty="0">
                <a:solidFill>
                  <a:srgbClr val="F22300"/>
                </a:solidFill>
              </a:rPr>
              <a:t>（３）　「又は表示」、「大括り表示」</a:t>
            </a:r>
            <a:r>
              <a:rPr lang="ja-JP" altLang="en-US" sz="2700" dirty="0">
                <a:solidFill>
                  <a:srgbClr val="F22300"/>
                </a:solidFill>
              </a:rPr>
              <a:t>の使用にあたっての条件</a:t>
            </a:r>
            <a:br>
              <a:rPr lang="en-US" altLang="ja-JP" sz="2700" dirty="0">
                <a:solidFill>
                  <a:srgbClr val="F22300"/>
                </a:solidFill>
              </a:rPr>
            </a:br>
            <a:r>
              <a:rPr lang="ja-JP" altLang="en-US" sz="2700" dirty="0">
                <a:solidFill>
                  <a:srgbClr val="F22300"/>
                </a:solidFill>
              </a:rPr>
              <a:t>　　　　　　　　　　　　　</a:t>
            </a:r>
            <a:r>
              <a:rPr kumimoji="1" lang="ja-JP" altLang="en-US" sz="2700" dirty="0">
                <a:solidFill>
                  <a:srgbClr val="F22300"/>
                </a:solidFill>
              </a:rPr>
              <a:t>となる保管資料について</a:t>
            </a:r>
            <a:endParaRPr kumimoji="1" lang="ja-JP" altLang="en-US" sz="2000" dirty="0">
              <a:solidFill>
                <a:srgbClr val="F22300"/>
              </a:solidFill>
            </a:endParaRPr>
          </a:p>
        </p:txBody>
      </p:sp>
      <p:sp>
        <p:nvSpPr>
          <p:cNvPr id="3" name="コンテンツ プレースホルダー 2">
            <a:extLst>
              <a:ext uri="{FF2B5EF4-FFF2-40B4-BE49-F238E27FC236}">
                <a16:creationId xmlns:a16="http://schemas.microsoft.com/office/drawing/2014/main" id="{41958085-4E4D-4DC8-9523-C304EE840980}"/>
              </a:ext>
            </a:extLst>
          </p:cNvPr>
          <p:cNvSpPr>
            <a:spLocks noGrp="1"/>
          </p:cNvSpPr>
          <p:nvPr>
            <p:ph sz="quarter" idx="13"/>
          </p:nvPr>
        </p:nvSpPr>
        <p:spPr>
          <a:xfrm>
            <a:off x="251210" y="1238836"/>
            <a:ext cx="11766620" cy="5562014"/>
          </a:xfrm>
          <a:solidFill>
            <a:schemeClr val="bg1"/>
          </a:solidFill>
          <a:ln w="12700">
            <a:solidFill>
              <a:srgbClr val="00B050"/>
            </a:solidFill>
          </a:ln>
        </p:spPr>
        <p:txBody>
          <a:bodyPr>
            <a:normAutofit fontScale="25000" lnSpcReduction="20000"/>
          </a:bodyPr>
          <a:lstStyle/>
          <a:p>
            <a:pPr marL="0" indent="0">
              <a:buNone/>
            </a:pPr>
            <a:r>
              <a:rPr lang="en-US" altLang="ja-JP" sz="9600" dirty="0">
                <a:effectLst/>
                <a:latin typeface="ＭＳ 明朝" panose="02020609040205080304" pitchFamily="17" charset="-128"/>
                <a:ea typeface="ＭＳ Ｐゴシック" panose="020B0600070205080204" pitchFamily="50" charset="-128"/>
                <a:cs typeface="ＭＳ 明朝" panose="02020609040205080304" pitchFamily="17" charset="-128"/>
              </a:rPr>
              <a:t> </a:t>
            </a:r>
            <a:r>
              <a:rPr lang="en-US" altLang="ja-JP" sz="9600" dirty="0">
                <a:solidFill>
                  <a:srgbClr val="FF0000"/>
                </a:solidFill>
                <a:latin typeface="+mj-ea"/>
                <a:ea typeface="+mj-ea"/>
              </a:rPr>
              <a:t>【</a:t>
            </a:r>
            <a:r>
              <a:rPr lang="ja-JP" altLang="en-US" sz="9600" dirty="0">
                <a:solidFill>
                  <a:srgbClr val="FF0000"/>
                </a:solidFill>
                <a:latin typeface="+mj-ea"/>
                <a:ea typeface="+mj-ea"/>
              </a:rPr>
              <a:t>ポイント</a:t>
            </a:r>
            <a:r>
              <a:rPr lang="en-US" altLang="ja-JP" sz="9600" dirty="0">
                <a:solidFill>
                  <a:srgbClr val="FF0000"/>
                </a:solidFill>
                <a:latin typeface="+mj-ea"/>
                <a:ea typeface="+mj-ea"/>
              </a:rPr>
              <a:t>】</a:t>
            </a:r>
          </a:p>
          <a:p>
            <a:pPr marL="177800" indent="-177800">
              <a:buNone/>
            </a:pPr>
            <a:r>
              <a:rPr lang="ja-JP" altLang="en-US" sz="7200" dirty="0">
                <a:effectLst/>
                <a:latin typeface="+mj-ea"/>
                <a:ea typeface="+mj-ea"/>
                <a:cs typeface="ＭＳ Ｐゴシック" panose="020B0600070205080204" pitchFamily="50" charset="-128"/>
              </a:rPr>
              <a:t>・</a:t>
            </a:r>
            <a:r>
              <a:rPr lang="en-US" altLang="ja-JP" sz="7200" dirty="0">
                <a:effectLst/>
                <a:latin typeface="+mj-ea"/>
                <a:ea typeface="+mj-ea"/>
                <a:cs typeface="MS-Mincho"/>
              </a:rPr>
              <a:t>  </a:t>
            </a:r>
            <a:r>
              <a:rPr lang="ja-JP" altLang="ja-JP" sz="7200" dirty="0">
                <a:effectLst/>
                <a:latin typeface="+mj-ea"/>
                <a:ea typeface="+mj-ea"/>
                <a:cs typeface="ＭＳ 明朝" panose="02020609040205080304" pitchFamily="17" charset="-128"/>
              </a:rPr>
              <a:t>次に掲げる期間（事業者が定めた期間）がいつからいつまでかを示す資料</a:t>
            </a:r>
            <a:endParaRPr lang="ja-JP" altLang="ja-JP" sz="7200" dirty="0">
              <a:effectLst/>
              <a:latin typeface="+mj-ea"/>
              <a:ea typeface="+mj-ea"/>
              <a:cs typeface="ＭＳ Ｐゴシック" panose="020B0600070205080204" pitchFamily="50" charset="-128"/>
            </a:endParaRPr>
          </a:p>
          <a:p>
            <a:pPr marL="177800" indent="-177800">
              <a:buNone/>
            </a:pPr>
            <a:r>
              <a:rPr lang="ja-JP" altLang="en-US" sz="7200" dirty="0">
                <a:latin typeface="+mj-ea"/>
                <a:ea typeface="+mj-ea"/>
                <a:cs typeface="ＭＳ 明朝" panose="02020609040205080304" pitchFamily="17" charset="-128"/>
              </a:rPr>
              <a:t>　　① </a:t>
            </a:r>
            <a:r>
              <a:rPr lang="ja-JP" altLang="ja-JP" sz="7200" dirty="0">
                <a:effectLst/>
                <a:latin typeface="+mj-ea"/>
                <a:ea typeface="+mj-ea"/>
                <a:cs typeface="ＭＳ 明朝" panose="02020609040205080304" pitchFamily="17" charset="-128"/>
              </a:rPr>
              <a:t>表示をする時点（製造日）を含む１年間（製造年、製造年度等）</a:t>
            </a:r>
            <a:endParaRPr lang="ja-JP" altLang="ja-JP" sz="7200" dirty="0">
              <a:effectLst/>
              <a:latin typeface="+mj-ea"/>
              <a:ea typeface="+mj-ea"/>
              <a:cs typeface="ＭＳ Ｐゴシック" panose="020B0600070205080204" pitchFamily="50" charset="-128"/>
            </a:endParaRPr>
          </a:p>
          <a:p>
            <a:pPr marL="177800" indent="-177800" algn="l">
              <a:buNone/>
            </a:pPr>
            <a:r>
              <a:rPr lang="ja-JP" altLang="en-US" sz="7200" kern="0" dirty="0">
                <a:effectLst/>
                <a:latin typeface="+mj-ea"/>
                <a:ea typeface="+mj-ea"/>
                <a:cs typeface="ＭＳ 明朝" panose="02020609040205080304" pitchFamily="17" charset="-128"/>
              </a:rPr>
              <a:t>　　② </a:t>
            </a:r>
            <a:r>
              <a:rPr lang="ja-JP" altLang="ja-JP" sz="7200" kern="0" dirty="0">
                <a:effectLst/>
                <a:latin typeface="+mj-ea"/>
                <a:ea typeface="+mj-ea"/>
                <a:cs typeface="ＭＳ 明朝" panose="02020609040205080304" pitchFamily="17" charset="-128"/>
              </a:rPr>
              <a:t>産地別使用実績の基礎となる過去の一定期間又は産地別使用計画の基礎となる今後の一定期間</a:t>
            </a:r>
            <a:endParaRPr lang="ja-JP" altLang="ja-JP" sz="7200" kern="100" dirty="0">
              <a:effectLst/>
              <a:latin typeface="+mj-ea"/>
              <a:ea typeface="+mj-ea"/>
              <a:cs typeface="Times New Roman" panose="02020603050405020304" pitchFamily="18" charset="0"/>
            </a:endParaRPr>
          </a:p>
          <a:p>
            <a:pPr marL="177800" lvl="0" indent="-177800">
              <a:buNone/>
            </a:pPr>
            <a:r>
              <a:rPr lang="ja-JP" altLang="en-US" sz="7200" dirty="0">
                <a:effectLst/>
                <a:latin typeface="+mj-ea"/>
                <a:ea typeface="+mj-ea"/>
                <a:cs typeface="ＭＳ 明朝" panose="02020609040205080304" pitchFamily="17" charset="-128"/>
              </a:rPr>
              <a:t>・  </a:t>
            </a:r>
            <a:r>
              <a:rPr lang="ja-JP" altLang="ja-JP" sz="7200" dirty="0">
                <a:effectLst/>
                <a:latin typeface="+mj-ea"/>
                <a:ea typeface="+mj-ea"/>
                <a:cs typeface="ＭＳ 明朝" panose="02020609040205080304" pitchFamily="17" charset="-128"/>
              </a:rPr>
              <a:t>過去又は今後の一定期間における原産地ごとの重量順位の変動や産地切替えがあることを示す資料</a:t>
            </a:r>
            <a:endParaRPr lang="ja-JP" altLang="ja-JP" sz="7200" dirty="0">
              <a:effectLst/>
              <a:latin typeface="+mj-ea"/>
              <a:ea typeface="+mj-ea"/>
              <a:cs typeface="ＭＳ Ｐゴシック" panose="020B0600070205080204" pitchFamily="50" charset="-128"/>
            </a:endParaRPr>
          </a:p>
          <a:p>
            <a:pPr marL="177800" lvl="0" indent="-177800">
              <a:buNone/>
            </a:pPr>
            <a:r>
              <a:rPr lang="ja-JP" altLang="en-US" sz="7200" dirty="0">
                <a:effectLst/>
                <a:latin typeface="+mj-ea"/>
                <a:ea typeface="+mj-ea"/>
                <a:cs typeface="ＭＳ 明朝" panose="02020609040205080304" pitchFamily="17" charset="-128"/>
              </a:rPr>
              <a:t>・  </a:t>
            </a:r>
            <a:r>
              <a:rPr lang="ja-JP" altLang="ja-JP" sz="7200" dirty="0">
                <a:effectLst/>
                <a:latin typeface="+mj-ea"/>
                <a:ea typeface="+mj-ea"/>
                <a:cs typeface="ＭＳ 明朝" panose="02020609040205080304" pitchFamily="17" charset="-128"/>
              </a:rPr>
              <a:t>過去の一定期間における産地別使用実績</a:t>
            </a:r>
            <a:r>
              <a:rPr lang="ja-JP" altLang="en-US" sz="7200" dirty="0">
                <a:effectLst/>
                <a:latin typeface="+mj-ea"/>
                <a:ea typeface="+mj-ea"/>
                <a:cs typeface="ＭＳ 明朝" panose="02020609040205080304" pitchFamily="17" charset="-128"/>
              </a:rPr>
              <a:t>（</a:t>
            </a:r>
            <a:r>
              <a:rPr lang="ja-JP" altLang="en-US" sz="7200" dirty="0">
                <a:effectLst/>
                <a:highlight>
                  <a:srgbClr val="99FF99"/>
                </a:highlight>
                <a:latin typeface="+mj-ea"/>
                <a:ea typeface="+mj-ea"/>
                <a:cs typeface="ＭＳ 明朝" panose="02020609040205080304" pitchFamily="17" charset="-128"/>
              </a:rPr>
              <a:t>１５頁参照</a:t>
            </a:r>
            <a:r>
              <a:rPr lang="ja-JP" altLang="en-US" sz="7200" dirty="0">
                <a:effectLst/>
                <a:latin typeface="+mj-ea"/>
                <a:ea typeface="+mj-ea"/>
                <a:cs typeface="ＭＳ 明朝" panose="02020609040205080304" pitchFamily="17" charset="-128"/>
              </a:rPr>
              <a:t>）</a:t>
            </a:r>
            <a:r>
              <a:rPr lang="ja-JP" altLang="ja-JP" sz="7200" dirty="0">
                <a:effectLst/>
                <a:latin typeface="+mj-ea"/>
                <a:ea typeface="+mj-ea"/>
                <a:cs typeface="ＭＳ 明朝" panose="02020609040205080304" pitchFamily="17" charset="-128"/>
              </a:rPr>
              <a:t>又は今後の一定期間における産地別使用計画</a:t>
            </a:r>
            <a:r>
              <a:rPr lang="ja-JP" altLang="en-US" sz="7200" dirty="0">
                <a:effectLst/>
                <a:latin typeface="+mj-ea"/>
                <a:ea typeface="+mj-ea"/>
                <a:cs typeface="ＭＳ 明朝" panose="02020609040205080304" pitchFamily="17" charset="-128"/>
              </a:rPr>
              <a:t> （</a:t>
            </a:r>
            <a:r>
              <a:rPr lang="ja-JP" altLang="en-US" sz="7200" dirty="0">
                <a:effectLst/>
                <a:highlight>
                  <a:srgbClr val="99FF99"/>
                </a:highlight>
                <a:latin typeface="+mj-ea"/>
                <a:ea typeface="+mj-ea"/>
                <a:cs typeface="ＭＳ 明朝" panose="02020609040205080304" pitchFamily="17" charset="-128"/>
              </a:rPr>
              <a:t>１５頁参照 </a:t>
            </a:r>
            <a:r>
              <a:rPr lang="ja-JP" altLang="en-US" sz="7200" dirty="0">
                <a:effectLst/>
                <a:latin typeface="+mj-ea"/>
                <a:ea typeface="+mj-ea"/>
                <a:cs typeface="ＭＳ 明朝" panose="02020609040205080304" pitchFamily="17" charset="-128"/>
              </a:rPr>
              <a:t>）</a:t>
            </a:r>
            <a:r>
              <a:rPr lang="ja-JP" altLang="ja-JP" sz="7200" dirty="0">
                <a:effectLst/>
                <a:latin typeface="+mj-ea"/>
                <a:ea typeface="+mj-ea"/>
                <a:cs typeface="ＭＳ 明朝" panose="02020609040205080304" pitchFamily="17" charset="-128"/>
              </a:rPr>
              <a:t>をどのような単位（一製品ごとか、原料の管理を共通化している製品単位ごとか等）で計上したかを示す資料</a:t>
            </a:r>
            <a:endParaRPr lang="ja-JP" altLang="ja-JP" sz="7200" dirty="0">
              <a:effectLst/>
              <a:latin typeface="+mj-ea"/>
              <a:ea typeface="+mj-ea"/>
              <a:cs typeface="ＭＳ Ｐゴシック" panose="020B0600070205080204" pitchFamily="50" charset="-128"/>
            </a:endParaRPr>
          </a:p>
          <a:p>
            <a:pPr marL="177800" indent="-177800">
              <a:buNone/>
            </a:pPr>
            <a:r>
              <a:rPr lang="ja-JP" altLang="en-US" sz="7200" dirty="0">
                <a:effectLst/>
                <a:latin typeface="+mj-ea"/>
                <a:ea typeface="+mj-ea"/>
                <a:cs typeface="ＭＳ 明朝" panose="02020609040205080304" pitchFamily="17" charset="-128"/>
              </a:rPr>
              <a:t>・  </a:t>
            </a:r>
            <a:r>
              <a:rPr lang="ja-JP" altLang="ja-JP" sz="7200" dirty="0">
                <a:effectLst/>
                <a:latin typeface="+mj-ea"/>
                <a:ea typeface="+mj-ea"/>
                <a:cs typeface="ＭＳ 明朝" panose="02020609040205080304" pitchFamily="17" charset="-128"/>
              </a:rPr>
              <a:t>過去又は今後の一定期間における原産地ごとの使用割合の順を示す資料（「又は表示」の場合）</a:t>
            </a:r>
            <a:endParaRPr lang="ja-JP" altLang="ja-JP" sz="7200" dirty="0">
              <a:effectLst/>
              <a:latin typeface="+mj-ea"/>
              <a:ea typeface="+mj-ea"/>
              <a:cs typeface="ＭＳ Ｐゴシック" panose="020B0600070205080204" pitchFamily="50" charset="-128"/>
            </a:endParaRPr>
          </a:p>
          <a:p>
            <a:pPr marL="177800" lvl="0" indent="-177800">
              <a:buNone/>
            </a:pPr>
            <a:r>
              <a:rPr lang="ja-JP" altLang="en-US" sz="7200" dirty="0">
                <a:latin typeface="+mj-ea"/>
                <a:ea typeface="+mj-ea"/>
                <a:cs typeface="ＭＳ 明朝" panose="02020609040205080304" pitchFamily="17" charset="-128"/>
              </a:rPr>
              <a:t>・　</a:t>
            </a:r>
            <a:r>
              <a:rPr lang="ja-JP" altLang="ja-JP" sz="7200" dirty="0">
                <a:effectLst/>
                <a:latin typeface="+mj-ea"/>
                <a:ea typeface="+mj-ea"/>
                <a:cs typeface="ＭＳ 明朝" panose="02020609040205080304" pitchFamily="17" charset="-128"/>
              </a:rPr>
              <a:t>注意書きをするものにあたっては、注意書きが指し示す期間中の表示対象の原材料の原産地ごとの使用割合の順を示す資料</a:t>
            </a:r>
            <a:endParaRPr lang="ja-JP" altLang="ja-JP" sz="7200" dirty="0">
              <a:effectLst/>
              <a:latin typeface="+mj-ea"/>
              <a:ea typeface="+mj-ea"/>
              <a:cs typeface="ＭＳ Ｐゴシック" panose="020B0600070205080204" pitchFamily="50" charset="-128"/>
            </a:endParaRPr>
          </a:p>
          <a:p>
            <a:pPr marL="177800" indent="-177800" algn="l"/>
            <a:r>
              <a:rPr lang="ja-JP" altLang="en-US" sz="7200" kern="0" dirty="0">
                <a:effectLst/>
                <a:latin typeface="+mj-ea"/>
                <a:ea typeface="+mj-ea"/>
                <a:cs typeface="ＭＳ 明朝" panose="02020609040205080304" pitchFamily="17" charset="-128"/>
              </a:rPr>
              <a:t>　</a:t>
            </a:r>
            <a:r>
              <a:rPr lang="ja-JP" altLang="ja-JP" sz="7200" kern="0" dirty="0">
                <a:effectLst/>
                <a:latin typeface="+mj-ea"/>
                <a:ea typeface="+mj-ea"/>
                <a:cs typeface="ＭＳ 明朝" panose="02020609040205080304" pitchFamily="17" charset="-128"/>
              </a:rPr>
              <a:t>根拠資料等の保管期間は、その根拠を基に表示が行われている製品の</a:t>
            </a:r>
            <a:r>
              <a:rPr lang="ja-JP" altLang="en-US" sz="7200" kern="0" dirty="0">
                <a:effectLst/>
                <a:latin typeface="+mj-ea"/>
                <a:ea typeface="+mj-ea"/>
                <a:cs typeface="ＭＳ 明朝" panose="02020609040205080304" pitchFamily="17" charset="-128"/>
              </a:rPr>
              <a:t>以下の期間とする。</a:t>
            </a:r>
            <a:endParaRPr lang="ja-JP" altLang="ja-JP" sz="7200" kern="100" dirty="0">
              <a:effectLst/>
              <a:latin typeface="+mj-ea"/>
              <a:ea typeface="+mj-ea"/>
              <a:cs typeface="Times New Roman" panose="02020603050405020304" pitchFamily="18" charset="0"/>
            </a:endParaRPr>
          </a:p>
          <a:p>
            <a:pPr marL="0" indent="0" algn="l">
              <a:buNone/>
            </a:pPr>
            <a:r>
              <a:rPr lang="en-US" altLang="ja-JP" sz="7200" kern="0" dirty="0">
                <a:latin typeface="+mj-ea"/>
                <a:ea typeface="+mj-ea"/>
                <a:cs typeface="MS-Mincho"/>
              </a:rPr>
              <a:t>  </a:t>
            </a:r>
            <a:r>
              <a:rPr lang="ja-JP" altLang="en-US" sz="7200" kern="0" dirty="0">
                <a:latin typeface="+mj-ea"/>
                <a:ea typeface="+mj-ea"/>
                <a:cs typeface="MS-Mincho"/>
              </a:rPr>
              <a:t>　①</a:t>
            </a:r>
            <a:r>
              <a:rPr lang="ja-JP" altLang="ja-JP" sz="7200" kern="0" dirty="0">
                <a:effectLst/>
                <a:latin typeface="+mj-ea"/>
                <a:ea typeface="+mj-ea"/>
                <a:cs typeface="MS-Mincho"/>
              </a:rPr>
              <a:t> </a:t>
            </a:r>
            <a:r>
              <a:rPr lang="ja-JP" altLang="ja-JP" sz="7200" kern="0" dirty="0">
                <a:effectLst/>
                <a:latin typeface="+mj-ea"/>
                <a:ea typeface="+mj-ea"/>
                <a:cs typeface="ＭＳ 明朝" panose="02020609040205080304" pitchFamily="17" charset="-128"/>
              </a:rPr>
              <a:t>賞味（消費）期限に加えて１年間</a:t>
            </a:r>
            <a:endParaRPr lang="ja-JP" altLang="ja-JP" sz="7200" kern="100" dirty="0">
              <a:effectLst/>
              <a:latin typeface="+mj-ea"/>
              <a:ea typeface="+mj-ea"/>
              <a:cs typeface="Times New Roman" panose="02020603050405020304" pitchFamily="18" charset="0"/>
            </a:endParaRPr>
          </a:p>
          <a:p>
            <a:pPr marL="0" indent="0" algn="l">
              <a:buNone/>
            </a:pPr>
            <a:r>
              <a:rPr lang="ja-JP" altLang="en-US" sz="7200" kern="0" dirty="0">
                <a:latin typeface="+mj-ea"/>
                <a:ea typeface="+mj-ea"/>
                <a:cs typeface="ＭＳ 明朝" panose="02020609040205080304" pitchFamily="17" charset="-128"/>
              </a:rPr>
              <a:t>　　②</a:t>
            </a:r>
            <a:r>
              <a:rPr lang="ja-JP" altLang="ja-JP" sz="7200" kern="0" dirty="0">
                <a:effectLst/>
                <a:latin typeface="+mj-ea"/>
                <a:ea typeface="+mj-ea"/>
                <a:cs typeface="MS-Mincho"/>
              </a:rPr>
              <a:t> </a:t>
            </a:r>
            <a:r>
              <a:rPr lang="ja-JP" altLang="ja-JP" sz="7200" kern="0" dirty="0">
                <a:effectLst/>
                <a:latin typeface="+mj-ea"/>
                <a:ea typeface="+mj-ea"/>
                <a:cs typeface="ＭＳ 明朝" panose="02020609040205080304" pitchFamily="17" charset="-128"/>
              </a:rPr>
              <a:t>賞味期限の表示を省略している製品については、製造をしてから５年間</a:t>
            </a:r>
            <a:r>
              <a:rPr lang="ja-JP" altLang="en-US" sz="7200" kern="0" dirty="0">
                <a:effectLst/>
                <a:latin typeface="+mj-ea"/>
                <a:ea typeface="+mj-ea"/>
                <a:cs typeface="ＭＳ 明朝" panose="02020609040205080304" pitchFamily="17" charset="-128"/>
              </a:rPr>
              <a:t>　</a:t>
            </a:r>
            <a:endParaRPr lang="en-US" altLang="ja-JP" sz="7200" kern="0" dirty="0">
              <a:effectLst/>
              <a:latin typeface="+mj-ea"/>
              <a:ea typeface="+mj-ea"/>
              <a:cs typeface="ＭＳ 明朝" panose="02020609040205080304" pitchFamily="17" charset="-128"/>
            </a:endParaRPr>
          </a:p>
          <a:p>
            <a:pPr marL="0" indent="0" algn="l">
              <a:buNone/>
            </a:pPr>
            <a:r>
              <a:rPr lang="ja-JP" altLang="en-US" sz="7200" b="0" i="0" u="none" strike="noStrike" baseline="0" dirty="0">
                <a:latin typeface="+mj-ea"/>
                <a:ea typeface="+mj-ea"/>
              </a:rPr>
              <a:t>・　</a:t>
            </a:r>
            <a:r>
              <a:rPr lang="ja-JP" altLang="en-US" sz="7200" b="0" i="0" u="sng" strike="noStrike" baseline="0" dirty="0">
                <a:solidFill>
                  <a:srgbClr val="FF0000"/>
                </a:solidFill>
                <a:latin typeface="+mj-ea"/>
                <a:ea typeface="+mj-ea"/>
              </a:rPr>
              <a:t>過去の使用実績が活用されることから、そのことを見越して、現在の産地別使用割合等の書類を保管すること。</a:t>
            </a:r>
            <a:endParaRPr lang="en-US" altLang="ja-JP" sz="7200" b="0" i="0" u="sng" strike="noStrike" baseline="0" dirty="0">
              <a:solidFill>
                <a:srgbClr val="FF0000"/>
              </a:solidFill>
              <a:latin typeface="+mj-ea"/>
              <a:ea typeface="+mj-ea"/>
            </a:endParaRPr>
          </a:p>
        </p:txBody>
      </p:sp>
      <p:sp>
        <p:nvSpPr>
          <p:cNvPr id="4" name="四角形: 角を丸くする 3">
            <a:extLst>
              <a:ext uri="{FF2B5EF4-FFF2-40B4-BE49-F238E27FC236}">
                <a16:creationId xmlns:a16="http://schemas.microsoft.com/office/drawing/2014/main" id="{558CC409-5ACD-4F38-9275-8EEB5F891C8D}"/>
              </a:ext>
            </a:extLst>
          </p:cNvPr>
          <p:cNvSpPr/>
          <p:nvPr/>
        </p:nvSpPr>
        <p:spPr>
          <a:xfrm>
            <a:off x="1520688" y="536714"/>
            <a:ext cx="1083720" cy="523220"/>
          </a:xfrm>
          <a:prstGeom prst="roundRect">
            <a:avLst/>
          </a:prstGeom>
          <a:solidFill>
            <a:srgbClr val="99FF99"/>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277979AE-91F5-45B3-ACA0-B45D79B3985C}"/>
              </a:ext>
            </a:extLst>
          </p:cNvPr>
          <p:cNvSpPr txBox="1"/>
          <p:nvPr/>
        </p:nvSpPr>
        <p:spPr>
          <a:xfrm>
            <a:off x="1590262" y="536713"/>
            <a:ext cx="1282148" cy="523220"/>
          </a:xfrm>
          <a:prstGeom prst="rect">
            <a:avLst/>
          </a:prstGeom>
          <a:noFill/>
        </p:spPr>
        <p:txBody>
          <a:bodyPr wrap="square" rtlCol="0">
            <a:spAutoFit/>
          </a:bodyPr>
          <a:lstStyle/>
          <a:p>
            <a:r>
              <a:rPr kumimoji="1" lang="ja-JP" altLang="en-US" sz="2800" dirty="0"/>
              <a:t>参考</a:t>
            </a:r>
          </a:p>
        </p:txBody>
      </p:sp>
      <p:sp>
        <p:nvSpPr>
          <p:cNvPr id="6" name="スライド番号プレースホルダー 5">
            <a:extLst>
              <a:ext uri="{FF2B5EF4-FFF2-40B4-BE49-F238E27FC236}">
                <a16:creationId xmlns:a16="http://schemas.microsoft.com/office/drawing/2014/main" id="{F1721CDB-D16D-4AE7-B55A-6B644823CF54}"/>
              </a:ext>
            </a:extLst>
          </p:cNvPr>
          <p:cNvSpPr>
            <a:spLocks noGrp="1"/>
          </p:cNvSpPr>
          <p:nvPr>
            <p:ph type="sldNum" sz="quarter" idx="12"/>
          </p:nvPr>
        </p:nvSpPr>
        <p:spPr>
          <a:xfrm>
            <a:off x="10606540" y="6245651"/>
            <a:ext cx="1585460" cy="614834"/>
          </a:xfrm>
        </p:spPr>
        <p:txBody>
          <a:bodyPr/>
          <a:lstStyle/>
          <a:p>
            <a:fld id="{6D22F896-40B5-4ADD-8801-0D06FADFA095}" type="slidenum">
              <a:rPr lang="en-US" sz="2800" smtClean="0"/>
              <a:t>14</a:t>
            </a:fld>
            <a:endParaRPr lang="en-US" sz="2800" dirty="0"/>
          </a:p>
        </p:txBody>
      </p:sp>
    </p:spTree>
    <p:extLst>
      <p:ext uri="{BB962C8B-B14F-4D97-AF65-F5344CB8AC3E}">
        <p14:creationId xmlns:p14="http://schemas.microsoft.com/office/powerpoint/2010/main" val="10593528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6722D5-4A12-4793-B851-64CAE5458360}"/>
              </a:ext>
            </a:extLst>
          </p:cNvPr>
          <p:cNvSpPr>
            <a:spLocks noGrp="1"/>
          </p:cNvSpPr>
          <p:nvPr>
            <p:ph type="title"/>
          </p:nvPr>
        </p:nvSpPr>
        <p:spPr>
          <a:xfrm>
            <a:off x="884583" y="357809"/>
            <a:ext cx="10393643" cy="954157"/>
          </a:xfrm>
          <a:solidFill>
            <a:srgbClr val="FFFF00"/>
          </a:solidFill>
          <a:ln w="28575">
            <a:solidFill>
              <a:srgbClr val="0070C0"/>
            </a:solidFill>
          </a:ln>
        </p:spPr>
        <p:txBody>
          <a:bodyPr>
            <a:normAutofit/>
          </a:bodyPr>
          <a:lstStyle/>
          <a:p>
            <a:pPr algn="l"/>
            <a:r>
              <a:rPr kumimoji="1" lang="ja-JP" altLang="en-US" sz="2700" dirty="0">
                <a:solidFill>
                  <a:srgbClr val="0070C0"/>
                </a:solidFill>
              </a:rPr>
              <a:t>　　　　　　　　　</a:t>
            </a:r>
            <a:r>
              <a:rPr kumimoji="1" lang="ja-JP" altLang="en-US" sz="2200" dirty="0">
                <a:solidFill>
                  <a:srgbClr val="F22300"/>
                </a:solidFill>
              </a:rPr>
              <a:t>（４）　「</a:t>
            </a:r>
            <a:r>
              <a:rPr lang="ja-JP" altLang="ja-JP" sz="2200" dirty="0">
                <a:solidFill>
                  <a:srgbClr val="F22300"/>
                </a:solidFill>
                <a:effectLst/>
                <a:latin typeface="+mj-ea"/>
                <a:ea typeface="+mj-ea"/>
                <a:cs typeface="ＭＳ 明朝" panose="02020609040205080304" pitchFamily="17" charset="-128"/>
              </a:rPr>
              <a:t>過去の一定期間における産地別使用実績</a:t>
            </a:r>
            <a:r>
              <a:rPr lang="ja-JP" altLang="en-US" sz="2200" dirty="0">
                <a:solidFill>
                  <a:srgbClr val="F22300"/>
                </a:solidFill>
                <a:effectLst/>
                <a:latin typeface="+mj-ea"/>
                <a:ea typeface="+mj-ea"/>
                <a:cs typeface="ＭＳ 明朝" panose="02020609040205080304" pitchFamily="17" charset="-128"/>
              </a:rPr>
              <a:t>」及び</a:t>
            </a:r>
            <a:br>
              <a:rPr lang="en-US" altLang="ja-JP" sz="2200" dirty="0">
                <a:solidFill>
                  <a:srgbClr val="F22300"/>
                </a:solidFill>
                <a:effectLst/>
                <a:latin typeface="+mj-ea"/>
                <a:ea typeface="+mj-ea"/>
                <a:cs typeface="ＭＳ 明朝" panose="02020609040205080304" pitchFamily="17" charset="-128"/>
              </a:rPr>
            </a:br>
            <a:r>
              <a:rPr lang="ja-JP" altLang="en-US" sz="2200" dirty="0">
                <a:solidFill>
                  <a:srgbClr val="F22300"/>
                </a:solidFill>
                <a:effectLst/>
                <a:latin typeface="+mj-ea"/>
                <a:ea typeface="+mj-ea"/>
                <a:cs typeface="ＭＳ 明朝" panose="02020609040205080304" pitchFamily="17" charset="-128"/>
              </a:rPr>
              <a:t>　　　　　　　　　　　　   　「</a:t>
            </a:r>
            <a:r>
              <a:rPr lang="ja-JP" altLang="ja-JP" sz="2200" dirty="0">
                <a:solidFill>
                  <a:srgbClr val="F22300"/>
                </a:solidFill>
                <a:effectLst/>
                <a:latin typeface="+mj-ea"/>
                <a:ea typeface="+mj-ea"/>
                <a:cs typeface="ＭＳ 明朝" panose="02020609040205080304" pitchFamily="17" charset="-128"/>
              </a:rPr>
              <a:t>今後の一定期間における産地別使用計画</a:t>
            </a:r>
            <a:r>
              <a:rPr lang="ja-JP" altLang="en-US" sz="2200" dirty="0">
                <a:solidFill>
                  <a:srgbClr val="F22300"/>
                </a:solidFill>
                <a:effectLst/>
                <a:latin typeface="+mj-ea"/>
                <a:ea typeface="+mj-ea"/>
                <a:cs typeface="ＭＳ 明朝" panose="02020609040205080304" pitchFamily="17" charset="-128"/>
              </a:rPr>
              <a:t>」の資料について</a:t>
            </a:r>
            <a:endParaRPr kumimoji="1" lang="ja-JP" altLang="en-US" sz="2200" dirty="0">
              <a:solidFill>
                <a:srgbClr val="F22300"/>
              </a:solidFill>
            </a:endParaRPr>
          </a:p>
        </p:txBody>
      </p:sp>
      <p:sp>
        <p:nvSpPr>
          <p:cNvPr id="3" name="コンテンツ プレースホルダー 2">
            <a:extLst>
              <a:ext uri="{FF2B5EF4-FFF2-40B4-BE49-F238E27FC236}">
                <a16:creationId xmlns:a16="http://schemas.microsoft.com/office/drawing/2014/main" id="{41958085-4E4D-4DC8-9523-C304EE840980}"/>
              </a:ext>
            </a:extLst>
          </p:cNvPr>
          <p:cNvSpPr>
            <a:spLocks noGrp="1"/>
          </p:cNvSpPr>
          <p:nvPr>
            <p:ph sz="quarter" idx="13"/>
          </p:nvPr>
        </p:nvSpPr>
        <p:spPr>
          <a:xfrm>
            <a:off x="397565" y="1404258"/>
            <a:ext cx="11449878" cy="5282292"/>
          </a:xfrm>
          <a:solidFill>
            <a:schemeClr val="bg1"/>
          </a:solidFill>
          <a:ln w="12700">
            <a:solidFill>
              <a:srgbClr val="00B050"/>
            </a:solidFill>
          </a:ln>
        </p:spPr>
        <p:txBody>
          <a:bodyPr>
            <a:normAutofit fontScale="92500" lnSpcReduction="10000"/>
          </a:bodyPr>
          <a:lstStyle/>
          <a:p>
            <a:pPr marL="0" indent="0" algn="l">
              <a:buNone/>
            </a:pPr>
            <a:r>
              <a:rPr lang="ja-JP" altLang="en-US" sz="2600" b="0" i="0" u="none" strike="noStrike" baseline="0" dirty="0">
                <a:solidFill>
                  <a:srgbClr val="F22300"/>
                </a:solidFill>
                <a:latin typeface="+mj-ea"/>
                <a:ea typeface="+mj-ea"/>
              </a:rPr>
              <a:t>「過去の一定期間における産地別使用実績」の資料とは</a:t>
            </a:r>
            <a:r>
              <a:rPr lang="ja-JP" altLang="en-US" sz="1800" b="0" i="0" u="none" strike="noStrike" baseline="0" dirty="0">
                <a:solidFill>
                  <a:srgbClr val="F22300"/>
                </a:solidFill>
                <a:latin typeface="+mj-ea"/>
                <a:ea typeface="+mj-ea"/>
              </a:rPr>
              <a:t>、</a:t>
            </a:r>
            <a:r>
              <a:rPr lang="ja-JP" altLang="en-US" sz="1800" b="0" i="0" u="none" strike="noStrike" baseline="0" dirty="0">
                <a:latin typeface="+mj-ea"/>
                <a:ea typeface="+mj-ea"/>
              </a:rPr>
              <a:t>具体的には、</a:t>
            </a:r>
          </a:p>
          <a:p>
            <a:pPr marL="0" indent="0" algn="l">
              <a:buNone/>
            </a:pPr>
            <a:r>
              <a:rPr lang="ja-JP" altLang="en-US" sz="1800" b="0" i="0" u="none" strike="noStrike" baseline="0" dirty="0">
                <a:latin typeface="+mj-ea"/>
                <a:ea typeface="+mj-ea"/>
              </a:rPr>
              <a:t>　① 産地が記載されている送り状や納品書等</a:t>
            </a:r>
          </a:p>
          <a:p>
            <a:pPr marL="0" indent="0" algn="l">
              <a:buNone/>
            </a:pPr>
            <a:r>
              <a:rPr lang="ja-JP" altLang="en-US" sz="1800" b="0" i="0" u="none" strike="noStrike" baseline="0" dirty="0">
                <a:latin typeface="+mj-ea"/>
                <a:ea typeface="+mj-ea"/>
              </a:rPr>
              <a:t>　② 産地が記載されている規格書等であって、容器包装、送り状又は納品書等において、製品がどの規格書等に基づいているのか照合できるようになっているもの</a:t>
            </a:r>
          </a:p>
          <a:p>
            <a:pPr marL="0" indent="0" algn="l">
              <a:buNone/>
            </a:pPr>
            <a:r>
              <a:rPr lang="ja-JP" altLang="en-US" sz="1800" b="0" i="0" u="none" strike="noStrike" baseline="0" dirty="0">
                <a:latin typeface="+mj-ea"/>
                <a:ea typeface="+mj-ea"/>
              </a:rPr>
              <a:t>　③ 仕入れた原材料を当該製品に使用した実績が分かるもの（使用原材料の産地を記載した製造記録や製造指示書等）</a:t>
            </a:r>
          </a:p>
          <a:p>
            <a:pPr marL="0" indent="0" algn="l">
              <a:buNone/>
            </a:pPr>
            <a:r>
              <a:rPr lang="ja-JP" altLang="en-US" sz="1800" b="0" i="0" u="none" strike="noStrike" baseline="0" dirty="0">
                <a:latin typeface="+mj-ea"/>
                <a:ea typeface="+mj-ea"/>
              </a:rPr>
              <a:t>等、産地別の原材料の仕入実績及び使用実績を客観的に裏付ける資料。</a:t>
            </a:r>
            <a:endParaRPr lang="en-US" altLang="ja-JP" sz="1800" b="0" i="0" u="none" strike="noStrike" baseline="0" dirty="0">
              <a:latin typeface="+mj-ea"/>
              <a:ea typeface="+mj-ea"/>
            </a:endParaRPr>
          </a:p>
          <a:p>
            <a:pPr marL="0" indent="0" algn="l">
              <a:buNone/>
            </a:pPr>
            <a:endParaRPr lang="en-US" altLang="ja-JP" sz="1100" dirty="0">
              <a:latin typeface="+mj-ea"/>
              <a:ea typeface="+mj-ea"/>
            </a:endParaRPr>
          </a:p>
          <a:p>
            <a:pPr marL="0" indent="0" algn="l">
              <a:buNone/>
            </a:pPr>
            <a:r>
              <a:rPr lang="ja-JP" altLang="en-US" sz="2600" dirty="0">
                <a:solidFill>
                  <a:srgbClr val="F22300"/>
                </a:solidFill>
                <a:latin typeface="+mj-ea"/>
                <a:ea typeface="+mj-ea"/>
              </a:rPr>
              <a:t>「</a:t>
            </a:r>
            <a:r>
              <a:rPr lang="ja-JP" altLang="en-US" sz="2600" b="0" i="0" u="none" strike="noStrike" baseline="0" dirty="0">
                <a:solidFill>
                  <a:srgbClr val="F22300"/>
                </a:solidFill>
                <a:latin typeface="+mj-ea"/>
                <a:ea typeface="+mj-ea"/>
              </a:rPr>
              <a:t>今後の一定期間における産地別使用計画」の資料とは、</a:t>
            </a:r>
            <a:r>
              <a:rPr lang="ja-JP" altLang="en-US" sz="1800" b="0" i="0" u="none" strike="noStrike" baseline="0" dirty="0">
                <a:latin typeface="+mj-ea"/>
                <a:ea typeface="+mj-ea"/>
              </a:rPr>
              <a:t>具体的には、</a:t>
            </a:r>
          </a:p>
          <a:p>
            <a:pPr marL="0" indent="0" algn="l">
              <a:buNone/>
            </a:pPr>
            <a:r>
              <a:rPr lang="ja-JP" altLang="en-US" sz="1800" b="0" i="0" u="none" strike="noStrike" baseline="0" dirty="0">
                <a:latin typeface="+mj-ea"/>
                <a:ea typeface="+mj-ea"/>
              </a:rPr>
              <a:t>　① 原材料に使用する原産地の使用計画が明確になっているもの</a:t>
            </a:r>
          </a:p>
          <a:p>
            <a:pPr marL="0" indent="0" algn="l">
              <a:buNone/>
            </a:pPr>
            <a:r>
              <a:rPr lang="ja-JP" altLang="en-US" sz="1800" b="0" i="0" u="none" strike="noStrike" baseline="0" dirty="0">
                <a:latin typeface="+mj-ea"/>
                <a:ea typeface="+mj-ea"/>
              </a:rPr>
              <a:t>　② 原材料の納入元（商社等）からの原産地が記載されている調達計画及びその調達計画に基づき原材料を使用することが明確になっているもの</a:t>
            </a:r>
          </a:p>
          <a:p>
            <a:pPr marL="0" indent="0" algn="l">
              <a:buNone/>
            </a:pPr>
            <a:r>
              <a:rPr lang="ja-JP" altLang="en-US" sz="1800" b="0" i="0" u="none" strike="noStrike" baseline="0" dirty="0">
                <a:latin typeface="+mj-ea"/>
                <a:ea typeface="+mj-ea"/>
              </a:rPr>
              <a:t>　③ 契約栽培等の生産者との契約及びその契約に基づき原材料を使用することが明確になっているもの</a:t>
            </a:r>
          </a:p>
          <a:p>
            <a:pPr marL="0" indent="0" algn="l">
              <a:buNone/>
            </a:pPr>
            <a:r>
              <a:rPr lang="ja-JP" altLang="en-US" sz="1800" b="0" i="0" u="none" strike="noStrike" baseline="0" dirty="0">
                <a:latin typeface="+mj-ea"/>
                <a:ea typeface="+mj-ea"/>
              </a:rPr>
              <a:t>等。</a:t>
            </a:r>
            <a:endParaRPr lang="en-US" altLang="ja-JP" sz="1200" b="0" i="0" u="none" strike="noStrike" baseline="0" dirty="0">
              <a:solidFill>
                <a:srgbClr val="FF0000"/>
              </a:solidFill>
              <a:latin typeface="+mj-ea"/>
              <a:ea typeface="+mj-ea"/>
            </a:endParaRPr>
          </a:p>
        </p:txBody>
      </p:sp>
      <p:sp>
        <p:nvSpPr>
          <p:cNvPr id="4" name="四角形: 角を丸くする 3">
            <a:extLst>
              <a:ext uri="{FF2B5EF4-FFF2-40B4-BE49-F238E27FC236}">
                <a16:creationId xmlns:a16="http://schemas.microsoft.com/office/drawing/2014/main" id="{558CC409-5ACD-4F38-9275-8EEB5F891C8D}"/>
              </a:ext>
            </a:extLst>
          </p:cNvPr>
          <p:cNvSpPr/>
          <p:nvPr/>
        </p:nvSpPr>
        <p:spPr>
          <a:xfrm>
            <a:off x="1520688" y="536714"/>
            <a:ext cx="1091884" cy="523220"/>
          </a:xfrm>
          <a:prstGeom prst="roundRect">
            <a:avLst/>
          </a:prstGeom>
          <a:solidFill>
            <a:srgbClr val="99FF99"/>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277979AE-91F5-45B3-ACA0-B45D79B3985C}"/>
              </a:ext>
            </a:extLst>
          </p:cNvPr>
          <p:cNvSpPr txBox="1"/>
          <p:nvPr/>
        </p:nvSpPr>
        <p:spPr>
          <a:xfrm>
            <a:off x="1590262" y="536713"/>
            <a:ext cx="1282148" cy="523220"/>
          </a:xfrm>
          <a:prstGeom prst="rect">
            <a:avLst/>
          </a:prstGeom>
          <a:noFill/>
        </p:spPr>
        <p:txBody>
          <a:bodyPr wrap="square" rtlCol="0">
            <a:spAutoFit/>
          </a:bodyPr>
          <a:lstStyle/>
          <a:p>
            <a:r>
              <a:rPr kumimoji="1" lang="ja-JP" altLang="en-US" sz="2800" dirty="0"/>
              <a:t>参考</a:t>
            </a:r>
          </a:p>
        </p:txBody>
      </p:sp>
      <p:sp>
        <p:nvSpPr>
          <p:cNvPr id="6" name="スライド番号プレースホルダー 5">
            <a:extLst>
              <a:ext uri="{FF2B5EF4-FFF2-40B4-BE49-F238E27FC236}">
                <a16:creationId xmlns:a16="http://schemas.microsoft.com/office/drawing/2014/main" id="{9A459A33-6AB2-49F5-A77A-4B53F4C9752E}"/>
              </a:ext>
            </a:extLst>
          </p:cNvPr>
          <p:cNvSpPr>
            <a:spLocks noGrp="1"/>
          </p:cNvSpPr>
          <p:nvPr>
            <p:ph type="sldNum" sz="quarter" idx="12"/>
          </p:nvPr>
        </p:nvSpPr>
        <p:spPr>
          <a:xfrm>
            <a:off x="10712794" y="6322297"/>
            <a:ext cx="1569132" cy="728505"/>
          </a:xfrm>
        </p:spPr>
        <p:txBody>
          <a:bodyPr/>
          <a:lstStyle/>
          <a:p>
            <a:fld id="{6D22F896-40B5-4ADD-8801-0D06FADFA095}" type="slidenum">
              <a:rPr lang="en-US" sz="2800" smtClean="0"/>
              <a:t>15</a:t>
            </a:fld>
            <a:endParaRPr lang="en-US" sz="2800" dirty="0"/>
          </a:p>
        </p:txBody>
      </p:sp>
    </p:spTree>
    <p:extLst>
      <p:ext uri="{BB962C8B-B14F-4D97-AF65-F5344CB8AC3E}">
        <p14:creationId xmlns:p14="http://schemas.microsoft.com/office/powerpoint/2010/main" val="29267611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6722D5-4A12-4793-B851-64CAE5458360}"/>
              </a:ext>
            </a:extLst>
          </p:cNvPr>
          <p:cNvSpPr>
            <a:spLocks noGrp="1"/>
          </p:cNvSpPr>
          <p:nvPr>
            <p:ph type="title"/>
          </p:nvPr>
        </p:nvSpPr>
        <p:spPr>
          <a:xfrm>
            <a:off x="808265" y="293914"/>
            <a:ext cx="10469962" cy="766020"/>
          </a:xfrm>
          <a:solidFill>
            <a:srgbClr val="FFFF00"/>
          </a:solidFill>
          <a:ln w="28575">
            <a:solidFill>
              <a:srgbClr val="0070C0"/>
            </a:solidFill>
          </a:ln>
        </p:spPr>
        <p:txBody>
          <a:bodyPr>
            <a:normAutofit/>
          </a:bodyPr>
          <a:lstStyle/>
          <a:p>
            <a:r>
              <a:rPr kumimoji="1" lang="ja-JP" altLang="en-US" sz="4000" dirty="0">
                <a:solidFill>
                  <a:srgbClr val="0070C0"/>
                </a:solidFill>
              </a:rPr>
              <a:t>　　</a:t>
            </a:r>
            <a:r>
              <a:rPr lang="ja-JP" altLang="en-US" sz="4000" dirty="0">
                <a:solidFill>
                  <a:srgbClr val="F22300"/>
                </a:solidFill>
              </a:rPr>
              <a:t>（５）　</a:t>
            </a:r>
            <a:r>
              <a:rPr kumimoji="1" lang="ja-JP" altLang="en-US" sz="4000" dirty="0">
                <a:solidFill>
                  <a:srgbClr val="F22300"/>
                </a:solidFill>
              </a:rPr>
              <a:t>「</a:t>
            </a:r>
            <a:r>
              <a:rPr kumimoji="1" lang="ja-JP" altLang="en-US" dirty="0">
                <a:solidFill>
                  <a:srgbClr val="F22300"/>
                </a:solidFill>
              </a:rPr>
              <a:t>大括り表示」＋「又は表示」とは</a:t>
            </a:r>
          </a:p>
        </p:txBody>
      </p:sp>
      <p:sp>
        <p:nvSpPr>
          <p:cNvPr id="3" name="コンテンツ プレースホルダー 2">
            <a:extLst>
              <a:ext uri="{FF2B5EF4-FFF2-40B4-BE49-F238E27FC236}">
                <a16:creationId xmlns:a16="http://schemas.microsoft.com/office/drawing/2014/main" id="{41958085-4E4D-4DC8-9523-C304EE840980}"/>
              </a:ext>
            </a:extLst>
          </p:cNvPr>
          <p:cNvSpPr>
            <a:spLocks noGrp="1"/>
          </p:cNvSpPr>
          <p:nvPr>
            <p:ph sz="quarter" idx="13"/>
          </p:nvPr>
        </p:nvSpPr>
        <p:spPr>
          <a:xfrm>
            <a:off x="285750" y="1181334"/>
            <a:ext cx="11691257" cy="5611352"/>
          </a:xfrm>
          <a:solidFill>
            <a:schemeClr val="bg1"/>
          </a:solidFill>
          <a:ln w="12700">
            <a:solidFill>
              <a:srgbClr val="00B050"/>
            </a:solidFill>
          </a:ln>
        </p:spPr>
        <p:txBody>
          <a:bodyPr>
            <a:normAutofit fontScale="85000" lnSpcReduction="20000"/>
          </a:bodyPr>
          <a:lstStyle/>
          <a:p>
            <a:pPr marL="0" indent="0" algn="l">
              <a:buNone/>
            </a:pPr>
            <a:r>
              <a:rPr lang="en-US" altLang="ja-JP" sz="2200" b="0" i="0" u="none" strike="noStrike" baseline="0" dirty="0">
                <a:solidFill>
                  <a:srgbClr val="FF0000"/>
                </a:solidFill>
                <a:latin typeface="MS-Mincho"/>
              </a:rPr>
              <a:t>【</a:t>
            </a:r>
            <a:r>
              <a:rPr lang="ja-JP" altLang="en-US" sz="2200" b="0" i="0" u="none" strike="noStrike" baseline="0" dirty="0">
                <a:solidFill>
                  <a:srgbClr val="FF0000"/>
                </a:solidFill>
                <a:latin typeface="MS-Mincho"/>
              </a:rPr>
              <a:t>ポイント</a:t>
            </a:r>
            <a:r>
              <a:rPr lang="en-US" altLang="ja-JP" sz="2200" b="0" i="0" u="none" strike="noStrike" baseline="0" dirty="0">
                <a:solidFill>
                  <a:srgbClr val="FF0000"/>
                </a:solidFill>
                <a:latin typeface="MS-Mincho"/>
              </a:rPr>
              <a:t>】</a:t>
            </a:r>
            <a:endParaRPr lang="ja-JP" altLang="en-US" sz="2200" b="0" i="0" u="none" strike="noStrike" baseline="0" dirty="0">
              <a:latin typeface="MS-Mincho"/>
            </a:endParaRPr>
          </a:p>
          <a:p>
            <a:pPr algn="l"/>
            <a:r>
              <a:rPr lang="ja-JP" altLang="en-US" i="0" strike="noStrike" baseline="0" dirty="0">
                <a:latin typeface="+mj-ea"/>
                <a:ea typeface="+mj-ea"/>
              </a:rPr>
              <a:t>　「大括り表示」＋「又は表示」とは、</a:t>
            </a:r>
            <a:r>
              <a:rPr lang="ja-JP" altLang="en-US" i="0" u="sng" strike="noStrike" baseline="0" dirty="0">
                <a:latin typeface="+mj-ea"/>
                <a:ea typeface="+mj-ea"/>
              </a:rPr>
              <a:t>「大括り表示」の認められる条件（</a:t>
            </a:r>
            <a:r>
              <a:rPr lang="ja-JP" altLang="en-US" u="sng" dirty="0">
                <a:latin typeface="+mj-ea"/>
                <a:ea typeface="+mj-ea"/>
              </a:rPr>
              <a:t>１３，１４</a:t>
            </a:r>
            <a:r>
              <a:rPr lang="ja-JP" altLang="en-US" i="0" u="sng" strike="noStrike" baseline="0" dirty="0">
                <a:latin typeface="+mj-ea"/>
                <a:ea typeface="+mj-ea"/>
              </a:rPr>
              <a:t>頁参照）を満たした上で、外国製造の合計と国内製造の重量順に変更があり、「外国製造、国内製造」や「国内製造、外国製造」の表示が困難な場合であって、「又は表示」の認められる条件（１２，１４頁参照）を満たす場合に限る</a:t>
            </a:r>
            <a:r>
              <a:rPr lang="ja-JP" altLang="en-US" i="0" u="sng" strike="noStrike" baseline="0" dirty="0">
                <a:solidFill>
                  <a:srgbClr val="F22300"/>
                </a:solidFill>
                <a:latin typeface="+mj-ea"/>
                <a:ea typeface="+mj-ea"/>
              </a:rPr>
              <a:t>（極めて例外的に認めらる表示）</a:t>
            </a:r>
            <a:r>
              <a:rPr lang="ja-JP" altLang="en-US" i="0" u="sng" strike="noStrike" baseline="0" dirty="0">
                <a:solidFill>
                  <a:srgbClr val="0070C0"/>
                </a:solidFill>
                <a:latin typeface="+mj-ea"/>
                <a:ea typeface="+mj-ea"/>
              </a:rPr>
              <a:t>。</a:t>
            </a:r>
          </a:p>
          <a:p>
            <a:pPr marL="0" indent="0" algn="l">
              <a:buNone/>
            </a:pPr>
            <a:r>
              <a:rPr lang="ja-JP" altLang="en-US" i="0" u="none" strike="noStrike" baseline="0" dirty="0">
                <a:latin typeface="+mj-ea"/>
                <a:ea typeface="+mj-ea"/>
              </a:rPr>
              <a:t>　　例えば</a:t>
            </a:r>
            <a:endParaRPr lang="en-US" altLang="ja-JP" i="0" strike="noStrike" baseline="0" dirty="0">
              <a:latin typeface="+mj-ea"/>
              <a:ea typeface="+mj-ea"/>
            </a:endParaRPr>
          </a:p>
          <a:p>
            <a:pPr marL="0" indent="0" algn="l">
              <a:buNone/>
            </a:pPr>
            <a:r>
              <a:rPr lang="ja-JP" altLang="en-US" sz="1700" i="0" u="none" strike="noStrike" baseline="0" dirty="0">
                <a:latin typeface="+mj-ea"/>
                <a:ea typeface="+mj-ea"/>
              </a:rPr>
              <a:t>　　　　    </a:t>
            </a:r>
            <a:r>
              <a:rPr lang="ja-JP" altLang="en-US" sz="1500" i="0" u="none" strike="noStrike" baseline="0" dirty="0">
                <a:latin typeface="+mj-ea"/>
                <a:ea typeface="+mj-ea"/>
              </a:rPr>
              <a:t>  　</a:t>
            </a:r>
            <a:r>
              <a:rPr lang="zh-CN" altLang="en-US" sz="1600" i="0" u="none" strike="noStrike" baseline="0" dirty="0">
                <a:latin typeface="ＭＳ ゴシック" panose="020B0609070205080204" pitchFamily="49" charset="-128"/>
                <a:ea typeface="ＭＳ ゴシック" panose="020B0609070205080204" pitchFamily="49" charset="-128"/>
              </a:rPr>
              <a:t>４～６月</a:t>
            </a:r>
            <a:r>
              <a:rPr lang="ja-JP" altLang="en-US" sz="1600" i="0" u="none" strike="noStrike" baseline="0" dirty="0">
                <a:latin typeface="ＭＳ ゴシック" panose="020B0609070205080204" pitchFamily="49" charset="-128"/>
                <a:ea typeface="ＭＳ ゴシック" panose="020B0609070205080204" pitchFamily="49" charset="-128"/>
              </a:rPr>
              <a:t>　　</a:t>
            </a:r>
            <a:r>
              <a:rPr lang="zh-CN" altLang="en-US" sz="1600" i="0" u="none" strike="noStrike" baseline="0" dirty="0">
                <a:latin typeface="ＭＳ ゴシック" panose="020B0609070205080204" pitchFamily="49" charset="-128"/>
                <a:ea typeface="ＭＳ ゴシック" panose="020B0609070205080204" pitchFamily="49" charset="-128"/>
              </a:rPr>
              <a:t>Ａ国</a:t>
            </a:r>
            <a:r>
              <a:rPr lang="ja-JP" altLang="en-US" sz="1600" i="0" u="none" strike="noStrike" baseline="0" dirty="0">
                <a:latin typeface="ＭＳ ゴシック" panose="020B0609070205080204" pitchFamily="49" charset="-128"/>
                <a:ea typeface="ＭＳ ゴシック" panose="020B0609070205080204" pitchFamily="49" charset="-128"/>
              </a:rPr>
              <a:t>・</a:t>
            </a:r>
            <a:r>
              <a:rPr lang="zh-CN" altLang="en-US" sz="1600" i="0" u="none" strike="noStrike" baseline="0" dirty="0">
                <a:latin typeface="ＭＳ ゴシック" panose="020B0609070205080204" pitchFamily="49" charset="-128"/>
                <a:ea typeface="ＭＳ ゴシック" panose="020B0609070205080204" pitchFamily="49" charset="-128"/>
              </a:rPr>
              <a:t>Ｂ国</a:t>
            </a:r>
            <a:r>
              <a:rPr lang="ja-JP" altLang="en-US" sz="1600" i="0" u="none" strike="noStrike" baseline="0" dirty="0">
                <a:latin typeface="ＭＳ ゴシック" panose="020B0609070205080204" pitchFamily="49" charset="-128"/>
                <a:ea typeface="ＭＳ ゴシック" panose="020B0609070205080204" pitchFamily="49" charset="-128"/>
              </a:rPr>
              <a:t>・</a:t>
            </a:r>
            <a:r>
              <a:rPr lang="zh-CN" altLang="en-US" sz="1600" i="0" u="none" strike="noStrike" baseline="0" dirty="0">
                <a:latin typeface="ＭＳ ゴシック" panose="020B0609070205080204" pitchFamily="49" charset="-128"/>
                <a:ea typeface="ＭＳ ゴシック" panose="020B0609070205080204" pitchFamily="49" charset="-128"/>
              </a:rPr>
              <a:t>Ｃ国</a:t>
            </a:r>
            <a:r>
              <a:rPr lang="ja-JP" altLang="en-US" sz="1600" i="0" u="none" strike="noStrike" baseline="0" dirty="0">
                <a:latin typeface="ＭＳ ゴシック" panose="020B0609070205080204" pitchFamily="49" charset="-128"/>
                <a:ea typeface="ＭＳ ゴシック" panose="020B0609070205080204" pitchFamily="49" charset="-128"/>
              </a:rPr>
              <a:t>・</a:t>
            </a:r>
            <a:r>
              <a:rPr lang="zh-CN" altLang="en-US" sz="1600" i="0" u="none" strike="noStrike" baseline="0" dirty="0">
                <a:latin typeface="ＭＳ ゴシック" panose="020B0609070205080204" pitchFamily="49" charset="-128"/>
                <a:ea typeface="ＭＳ ゴシック" panose="020B0609070205080204" pitchFamily="49" charset="-128"/>
              </a:rPr>
              <a:t>国産</a:t>
            </a:r>
            <a:r>
              <a:rPr lang="ja-JP" altLang="en-US" sz="1600" i="0" u="none" strike="noStrike" baseline="0" dirty="0">
                <a:latin typeface="ＭＳ ゴシック" panose="020B0609070205080204" pitchFamily="49" charset="-128"/>
                <a:ea typeface="ＭＳ ゴシック" panose="020B0609070205080204" pitchFamily="49" charset="-128"/>
              </a:rPr>
              <a:t>　　 外国製造合計＞国内製造　１位はＡ国製造　</a:t>
            </a:r>
            <a:endParaRPr lang="zh-CN" altLang="en-US" sz="1600" i="0" u="none" strike="noStrike" baseline="0" dirty="0">
              <a:latin typeface="ＭＳ ゴシック" panose="020B0609070205080204" pitchFamily="49" charset="-128"/>
              <a:ea typeface="ＭＳ ゴシック" panose="020B0609070205080204" pitchFamily="49" charset="-128"/>
            </a:endParaRPr>
          </a:p>
          <a:p>
            <a:pPr marL="0" indent="0" algn="l">
              <a:buNone/>
            </a:pPr>
            <a:r>
              <a:rPr lang="ja-JP" altLang="en-US" sz="1600" i="0" u="none" strike="noStrike" baseline="0" dirty="0">
                <a:latin typeface="ＭＳ ゴシック" panose="020B0609070205080204" pitchFamily="49" charset="-128"/>
                <a:ea typeface="ＭＳ ゴシック" panose="020B0609070205080204" pitchFamily="49" charset="-128"/>
              </a:rPr>
              <a:t>　　　　　</a:t>
            </a:r>
            <a:r>
              <a:rPr lang="zh-CN" altLang="en-US" sz="1600" i="0" u="none" strike="noStrike" baseline="0" dirty="0">
                <a:latin typeface="ＭＳ ゴシック" panose="020B0609070205080204" pitchFamily="49" charset="-128"/>
                <a:ea typeface="ＭＳ ゴシック" panose="020B0609070205080204" pitchFamily="49" charset="-128"/>
              </a:rPr>
              <a:t>７～９月</a:t>
            </a:r>
            <a:r>
              <a:rPr lang="ja-JP" altLang="en-US" sz="1600" i="0" u="none" strike="noStrike" baseline="0" dirty="0">
                <a:latin typeface="ＭＳ ゴシック" panose="020B0609070205080204" pitchFamily="49" charset="-128"/>
                <a:ea typeface="ＭＳ ゴシック" panose="020B0609070205080204" pitchFamily="49" charset="-128"/>
              </a:rPr>
              <a:t>　　</a:t>
            </a:r>
            <a:r>
              <a:rPr lang="zh-CN" altLang="en-US" sz="1600" i="0" u="none" strike="noStrike" baseline="0" dirty="0">
                <a:latin typeface="ＭＳ ゴシック" panose="020B0609070205080204" pitchFamily="49" charset="-128"/>
                <a:ea typeface="ＭＳ ゴシック" panose="020B0609070205080204" pitchFamily="49" charset="-128"/>
              </a:rPr>
              <a:t>Ｃ国</a:t>
            </a:r>
            <a:r>
              <a:rPr lang="ja-JP" altLang="en-US" sz="1600" i="0" u="none" strike="noStrike" baseline="0" dirty="0">
                <a:latin typeface="ＭＳ ゴシック" panose="020B0609070205080204" pitchFamily="49" charset="-128"/>
                <a:ea typeface="ＭＳ ゴシック" panose="020B0609070205080204" pitchFamily="49" charset="-128"/>
              </a:rPr>
              <a:t>・</a:t>
            </a:r>
            <a:r>
              <a:rPr lang="zh-CN" altLang="en-US" sz="1600" i="0" u="none" strike="noStrike" baseline="0" dirty="0">
                <a:latin typeface="ＭＳ ゴシック" panose="020B0609070205080204" pitchFamily="49" charset="-128"/>
                <a:ea typeface="ＭＳ ゴシック" panose="020B0609070205080204" pitchFamily="49" charset="-128"/>
              </a:rPr>
              <a:t>Ａ国</a:t>
            </a:r>
            <a:r>
              <a:rPr lang="ja-JP" altLang="en-US" sz="1600" i="0" u="none" strike="noStrike" baseline="0" dirty="0">
                <a:latin typeface="ＭＳ ゴシック" panose="020B0609070205080204" pitchFamily="49" charset="-128"/>
                <a:ea typeface="ＭＳ ゴシック" panose="020B0609070205080204" pitchFamily="49" charset="-128"/>
              </a:rPr>
              <a:t>・</a:t>
            </a:r>
            <a:r>
              <a:rPr lang="zh-CN" altLang="en-US" sz="1600" i="0" u="none" strike="noStrike" baseline="0" dirty="0">
                <a:latin typeface="ＭＳ ゴシック" panose="020B0609070205080204" pitchFamily="49" charset="-128"/>
                <a:ea typeface="ＭＳ ゴシック" panose="020B0609070205080204" pitchFamily="49" charset="-128"/>
              </a:rPr>
              <a:t>Ｂ国</a:t>
            </a:r>
            <a:r>
              <a:rPr lang="ja-JP" altLang="en-US" sz="1600" i="0" u="none" strike="noStrike" baseline="0" dirty="0">
                <a:latin typeface="ＭＳ ゴシック" panose="020B0609070205080204" pitchFamily="49" charset="-128"/>
                <a:ea typeface="ＭＳ ゴシック" panose="020B0609070205080204" pitchFamily="49" charset="-128"/>
              </a:rPr>
              <a:t>　　　　　　</a:t>
            </a:r>
            <a:r>
              <a:rPr lang="ja-JP" altLang="en-US" sz="1600" dirty="0">
                <a:latin typeface="ＭＳ ゴシック" panose="020B0609070205080204" pitchFamily="49" charset="-128"/>
                <a:ea typeface="ＭＳ ゴシック" panose="020B0609070205080204" pitchFamily="49" charset="-128"/>
              </a:rPr>
              <a:t>外国製造</a:t>
            </a:r>
            <a:r>
              <a:rPr lang="ja-JP" altLang="en-US" sz="1600" i="0" u="none" strike="noStrike" baseline="0" dirty="0">
                <a:latin typeface="ＭＳ ゴシック" panose="020B0609070205080204" pitchFamily="49" charset="-128"/>
                <a:ea typeface="ＭＳ ゴシック" panose="020B0609070205080204" pitchFamily="49" charset="-128"/>
              </a:rPr>
              <a:t>のみ　　１位はＣ国製造</a:t>
            </a:r>
            <a:endParaRPr lang="zh-CN" altLang="en-US" sz="1600" i="0" u="none" strike="noStrike" baseline="0" dirty="0">
              <a:latin typeface="ＭＳ ゴシック" panose="020B0609070205080204" pitchFamily="49" charset="-128"/>
              <a:ea typeface="ＭＳ ゴシック" panose="020B0609070205080204" pitchFamily="49" charset="-128"/>
            </a:endParaRPr>
          </a:p>
          <a:p>
            <a:pPr marL="0" indent="0" algn="l">
              <a:buNone/>
            </a:pPr>
            <a:r>
              <a:rPr lang="ja-JP" altLang="en-US" sz="1600" i="0" u="none" strike="noStrike" baseline="0" dirty="0">
                <a:latin typeface="ＭＳ ゴシック" panose="020B0609070205080204" pitchFamily="49" charset="-128"/>
                <a:ea typeface="ＭＳ ゴシック" panose="020B0609070205080204" pitchFamily="49" charset="-128"/>
              </a:rPr>
              <a:t>　　　　　</a:t>
            </a:r>
            <a:r>
              <a:rPr lang="en-US" altLang="zh-CN" sz="1600" i="0" u="none" strike="noStrike" baseline="0" dirty="0">
                <a:latin typeface="ＭＳ ゴシック" panose="020B0609070205080204" pitchFamily="49" charset="-128"/>
                <a:ea typeface="ＭＳ ゴシック" panose="020B0609070205080204" pitchFamily="49" charset="-128"/>
              </a:rPr>
              <a:t>10</a:t>
            </a:r>
            <a:r>
              <a:rPr lang="zh-CN" altLang="en-US" sz="1600" i="0" u="none" strike="noStrike" baseline="0" dirty="0">
                <a:latin typeface="ＭＳ ゴシック" panose="020B0609070205080204" pitchFamily="49" charset="-128"/>
                <a:ea typeface="ＭＳ ゴシック" panose="020B0609070205080204" pitchFamily="49" charset="-128"/>
              </a:rPr>
              <a:t>～</a:t>
            </a:r>
            <a:r>
              <a:rPr lang="en-US" altLang="zh-CN" sz="1600" i="0" u="none" strike="noStrike" baseline="0" dirty="0">
                <a:latin typeface="ＭＳ ゴシック" panose="020B0609070205080204" pitchFamily="49" charset="-128"/>
                <a:ea typeface="ＭＳ ゴシック" panose="020B0609070205080204" pitchFamily="49" charset="-128"/>
              </a:rPr>
              <a:t>12</a:t>
            </a:r>
            <a:r>
              <a:rPr lang="zh-CN" altLang="en-US" sz="1600" i="0" u="none" strike="noStrike" baseline="0" dirty="0">
                <a:latin typeface="ＭＳ ゴシック" panose="020B0609070205080204" pitchFamily="49" charset="-128"/>
                <a:ea typeface="ＭＳ ゴシック" panose="020B0609070205080204" pitchFamily="49" charset="-128"/>
              </a:rPr>
              <a:t>月</a:t>
            </a:r>
            <a:r>
              <a:rPr lang="ja-JP" altLang="en-US" sz="1600" i="0" u="none" strike="noStrike" baseline="0" dirty="0">
                <a:latin typeface="ＭＳ ゴシック" panose="020B0609070205080204" pitchFamily="49" charset="-128"/>
                <a:ea typeface="ＭＳ ゴシック" panose="020B0609070205080204" pitchFamily="49" charset="-128"/>
              </a:rPr>
              <a:t>　　</a:t>
            </a:r>
            <a:r>
              <a:rPr lang="zh-CN" altLang="en-US" sz="1600" i="0" u="none" strike="noStrike" baseline="0" dirty="0">
                <a:latin typeface="ＭＳ ゴシック" panose="020B0609070205080204" pitchFamily="49" charset="-128"/>
                <a:ea typeface="ＭＳ ゴシック" panose="020B0609070205080204" pitchFamily="49" charset="-128"/>
              </a:rPr>
              <a:t>国産</a:t>
            </a:r>
            <a:r>
              <a:rPr lang="ja-JP" altLang="en-US" sz="1600" i="0" u="none" strike="noStrike" baseline="0" dirty="0">
                <a:latin typeface="ＭＳ ゴシック" panose="020B0609070205080204" pitchFamily="49" charset="-128"/>
                <a:ea typeface="ＭＳ ゴシック" panose="020B0609070205080204" pitchFamily="49" charset="-128"/>
              </a:rPr>
              <a:t>・</a:t>
            </a:r>
            <a:r>
              <a:rPr lang="zh-CN" altLang="en-US" sz="1600" i="0" u="none" strike="noStrike" baseline="0" dirty="0">
                <a:latin typeface="ＭＳ ゴシック" panose="020B0609070205080204" pitchFamily="49" charset="-128"/>
                <a:ea typeface="ＭＳ ゴシック" panose="020B0609070205080204" pitchFamily="49" charset="-128"/>
              </a:rPr>
              <a:t>Ｂ国</a:t>
            </a:r>
            <a:r>
              <a:rPr lang="ja-JP" altLang="en-US" sz="1600" i="0" u="none" strike="noStrike" baseline="0" dirty="0">
                <a:latin typeface="ＭＳ ゴシック" panose="020B0609070205080204" pitchFamily="49" charset="-128"/>
                <a:ea typeface="ＭＳ ゴシック" panose="020B0609070205080204" pitchFamily="49" charset="-128"/>
              </a:rPr>
              <a:t>・</a:t>
            </a:r>
            <a:r>
              <a:rPr lang="zh-CN" altLang="en-US" sz="1600" i="0" u="none" strike="noStrike" baseline="0" dirty="0">
                <a:latin typeface="ＭＳ ゴシック" panose="020B0609070205080204" pitchFamily="49" charset="-128"/>
                <a:ea typeface="ＭＳ ゴシック" panose="020B0609070205080204" pitchFamily="49" charset="-128"/>
              </a:rPr>
              <a:t>Ａ国</a:t>
            </a:r>
            <a:r>
              <a:rPr lang="ja-JP" altLang="en-US" sz="1600" i="0" u="none" strike="noStrike" baseline="0" dirty="0">
                <a:latin typeface="ＭＳ ゴシック" panose="020B0609070205080204" pitchFamily="49" charset="-128"/>
                <a:ea typeface="ＭＳ ゴシック" panose="020B0609070205080204" pitchFamily="49" charset="-128"/>
              </a:rPr>
              <a:t>・</a:t>
            </a:r>
            <a:r>
              <a:rPr lang="zh-CN" altLang="en-US" sz="1600" i="0" u="none" strike="noStrike" baseline="0" dirty="0">
                <a:latin typeface="ＭＳ ゴシック" panose="020B0609070205080204" pitchFamily="49" charset="-128"/>
                <a:ea typeface="ＭＳ ゴシック" panose="020B0609070205080204" pitchFamily="49" charset="-128"/>
              </a:rPr>
              <a:t>Ｃ国</a:t>
            </a:r>
            <a:r>
              <a:rPr lang="ja-JP" altLang="en-US" sz="1600" i="0" u="none" strike="noStrike" baseline="0" dirty="0">
                <a:latin typeface="ＭＳ ゴシック" panose="020B0609070205080204" pitchFamily="49" charset="-128"/>
                <a:ea typeface="ＭＳ ゴシック" panose="020B0609070205080204" pitchFamily="49" charset="-128"/>
              </a:rPr>
              <a:t>　　　外国製造合計＜国内製造　１位は国内製造</a:t>
            </a:r>
            <a:endParaRPr lang="zh-CN" altLang="en-US" sz="1600" i="0" u="none" strike="noStrike" baseline="0" dirty="0">
              <a:latin typeface="ＭＳ ゴシック" panose="020B0609070205080204" pitchFamily="49" charset="-128"/>
              <a:ea typeface="ＭＳ ゴシック" panose="020B0609070205080204" pitchFamily="49" charset="-128"/>
            </a:endParaRPr>
          </a:p>
          <a:p>
            <a:pPr marL="0" indent="0" algn="l">
              <a:buNone/>
            </a:pPr>
            <a:r>
              <a:rPr lang="ja-JP" altLang="en-US" sz="1600" i="0" u="none" strike="noStrike" baseline="0" dirty="0">
                <a:latin typeface="ＭＳ ゴシック" panose="020B0609070205080204" pitchFamily="49" charset="-128"/>
                <a:ea typeface="ＭＳ ゴシック" panose="020B0609070205080204" pitchFamily="49" charset="-128"/>
              </a:rPr>
              <a:t>　　　　　</a:t>
            </a:r>
            <a:r>
              <a:rPr lang="zh-CN" altLang="en-US" sz="1600" i="0" u="none" strike="noStrike" baseline="0" dirty="0">
                <a:latin typeface="ＭＳ ゴシック" panose="020B0609070205080204" pitchFamily="49" charset="-128"/>
                <a:ea typeface="ＭＳ ゴシック" panose="020B0609070205080204" pitchFamily="49" charset="-128"/>
              </a:rPr>
              <a:t>１～３月</a:t>
            </a:r>
            <a:r>
              <a:rPr lang="ja-JP" altLang="en-US" sz="1600" i="0" u="none" strike="noStrike" baseline="0" dirty="0">
                <a:latin typeface="ＭＳ ゴシック" panose="020B0609070205080204" pitchFamily="49" charset="-128"/>
                <a:ea typeface="ＭＳ ゴシック" panose="020B0609070205080204" pitchFamily="49" charset="-128"/>
              </a:rPr>
              <a:t>　　</a:t>
            </a:r>
            <a:r>
              <a:rPr lang="zh-CN" altLang="en-US" sz="1600" i="0" u="none" strike="noStrike" baseline="0" dirty="0">
                <a:latin typeface="ＭＳ ゴシック" panose="020B0609070205080204" pitchFamily="49" charset="-128"/>
                <a:ea typeface="ＭＳ ゴシック" panose="020B0609070205080204" pitchFamily="49" charset="-128"/>
              </a:rPr>
              <a:t>Ｂ国</a:t>
            </a:r>
            <a:r>
              <a:rPr lang="ja-JP" altLang="en-US" sz="1600" i="0" u="none" strike="noStrike" baseline="0" dirty="0">
                <a:latin typeface="ＭＳ ゴシック" panose="020B0609070205080204" pitchFamily="49" charset="-128"/>
                <a:ea typeface="ＭＳ ゴシック" panose="020B0609070205080204" pitchFamily="49" charset="-128"/>
              </a:rPr>
              <a:t>・</a:t>
            </a:r>
            <a:r>
              <a:rPr lang="zh-CN" altLang="en-US" sz="1600" i="0" u="none" strike="noStrike" baseline="0" dirty="0">
                <a:latin typeface="ＭＳ ゴシック" panose="020B0609070205080204" pitchFamily="49" charset="-128"/>
                <a:ea typeface="ＭＳ ゴシック" panose="020B0609070205080204" pitchFamily="49" charset="-128"/>
              </a:rPr>
              <a:t>Ａ国</a:t>
            </a:r>
            <a:r>
              <a:rPr lang="ja-JP" altLang="en-US" sz="1600" i="0" u="none" strike="noStrike" baseline="0" dirty="0">
                <a:latin typeface="ＭＳ ゴシック" panose="020B0609070205080204" pitchFamily="49" charset="-128"/>
                <a:ea typeface="ＭＳ ゴシック" panose="020B0609070205080204" pitchFamily="49" charset="-128"/>
              </a:rPr>
              <a:t>・</a:t>
            </a:r>
            <a:r>
              <a:rPr lang="zh-CN" altLang="en-US" sz="1600" i="0" u="none" strike="noStrike" baseline="0" dirty="0">
                <a:latin typeface="ＭＳ ゴシック" panose="020B0609070205080204" pitchFamily="49" charset="-128"/>
                <a:ea typeface="ＭＳ ゴシック" panose="020B0609070205080204" pitchFamily="49" charset="-128"/>
              </a:rPr>
              <a:t>Ｃ国</a:t>
            </a:r>
            <a:r>
              <a:rPr lang="ja-JP" altLang="en-US" sz="1600" i="0" u="none" strike="noStrike" baseline="0" dirty="0">
                <a:latin typeface="ＭＳ ゴシック" panose="020B0609070205080204" pitchFamily="49" charset="-128"/>
                <a:ea typeface="ＭＳ ゴシック" panose="020B0609070205080204" pitchFamily="49" charset="-128"/>
              </a:rPr>
              <a:t>・</a:t>
            </a:r>
            <a:r>
              <a:rPr lang="zh-CN" altLang="en-US" sz="1600" i="0" u="none" strike="noStrike" baseline="0" dirty="0">
                <a:latin typeface="ＭＳ ゴシック" panose="020B0609070205080204" pitchFamily="49" charset="-128"/>
                <a:ea typeface="ＭＳ ゴシック" panose="020B0609070205080204" pitchFamily="49" charset="-128"/>
              </a:rPr>
              <a:t>国産</a:t>
            </a:r>
            <a:r>
              <a:rPr lang="ja-JP" altLang="en-US" sz="1600" i="0" u="none" strike="noStrike" baseline="0" dirty="0">
                <a:latin typeface="ＭＳ ゴシック" panose="020B0609070205080204" pitchFamily="49" charset="-128"/>
                <a:ea typeface="ＭＳ ゴシック" panose="020B0609070205080204" pitchFamily="49" charset="-128"/>
              </a:rPr>
              <a:t>　　　外国製造合計＞国内製造　１位はＢ国製造</a:t>
            </a:r>
            <a:endParaRPr lang="en-US" altLang="ja-JP" sz="1600" i="0" u="none" strike="noStrike" baseline="0" dirty="0">
              <a:latin typeface="ＭＳ ゴシック" panose="020B0609070205080204" pitchFamily="49" charset="-128"/>
              <a:ea typeface="ＭＳ ゴシック" panose="020B0609070205080204" pitchFamily="49" charset="-128"/>
            </a:endParaRPr>
          </a:p>
          <a:p>
            <a:pPr marL="0" indent="0" algn="l">
              <a:buNone/>
            </a:pPr>
            <a:r>
              <a:rPr lang="ja-JP" altLang="en-US" sz="1700" i="0" u="none" strike="noStrike" baseline="0" dirty="0">
                <a:latin typeface="+mj-ea"/>
                <a:ea typeface="+mj-ea"/>
              </a:rPr>
              <a:t>　</a:t>
            </a:r>
            <a:r>
              <a:rPr lang="ja-JP" altLang="en-US" i="0" u="none" strike="noStrike" baseline="0" dirty="0">
                <a:latin typeface="+mj-ea"/>
                <a:ea typeface="+mj-ea"/>
              </a:rPr>
              <a:t>など、産地の切替えが頻繁にある（１年間のうちに外国製造が３か国以上あり、かつ、国内製造と外国製造合計に切替えが頻繁にある等）。</a:t>
            </a:r>
          </a:p>
          <a:p>
            <a:pPr algn="l"/>
            <a:r>
              <a:rPr lang="ja-JP" altLang="en-US" i="0" u="none" strike="noStrike" baseline="0" dirty="0">
                <a:latin typeface="+mj-ea"/>
                <a:ea typeface="+mj-ea"/>
              </a:rPr>
              <a:t>　</a:t>
            </a:r>
            <a:r>
              <a:rPr lang="ja-JP" altLang="en-US" dirty="0">
                <a:latin typeface="+mj-ea"/>
                <a:ea typeface="+mj-ea"/>
              </a:rPr>
              <a:t>一般</a:t>
            </a:r>
            <a:r>
              <a:rPr lang="ja-JP" altLang="en-US" i="0" u="none" strike="noStrike" baseline="0" dirty="0">
                <a:latin typeface="+mj-ea"/>
                <a:ea typeface="+mj-ea"/>
              </a:rPr>
              <a:t>消費者の誤認防止のために、容器包装に対し必ず、過去の一定期間における産地別使用実績又は今後の一定期間における産地別使用計画に基づく表示である旨の</a:t>
            </a:r>
            <a:r>
              <a:rPr lang="ja-JP" altLang="en-US" i="0" u="sng" strike="noStrike" baseline="0" dirty="0">
                <a:solidFill>
                  <a:srgbClr val="FF0000"/>
                </a:solidFill>
                <a:latin typeface="+mj-ea"/>
                <a:ea typeface="+mj-ea"/>
              </a:rPr>
              <a:t>注意書きが必要</a:t>
            </a:r>
            <a:r>
              <a:rPr lang="ja-JP" altLang="en-US" i="0" u="none" strike="noStrike" baseline="0" dirty="0">
                <a:latin typeface="+mj-ea"/>
                <a:ea typeface="+mj-ea"/>
              </a:rPr>
              <a:t>。</a:t>
            </a:r>
            <a:endParaRPr lang="en-US" altLang="ja-JP" i="0" u="none" strike="noStrike" baseline="0" dirty="0">
              <a:latin typeface="+mj-ea"/>
              <a:ea typeface="+mj-ea"/>
            </a:endParaRPr>
          </a:p>
          <a:p>
            <a:pPr marL="0" lvl="3" indent="0">
              <a:buNone/>
            </a:pPr>
            <a:r>
              <a:rPr lang="ja-JP" altLang="en-US" sz="2000" dirty="0">
                <a:latin typeface="+mj-ea"/>
                <a:ea typeface="+mj-ea"/>
              </a:rPr>
              <a:t>・　　</a:t>
            </a:r>
            <a:r>
              <a:rPr lang="ja-JP" altLang="en-US" sz="2000" i="0" u="none" strike="noStrike" baseline="0" dirty="0">
                <a:latin typeface="+mj-ea"/>
                <a:ea typeface="+mj-ea"/>
              </a:rPr>
              <a:t>適正な表示が行われているか否かについては、国や都道府県等が事業者への立入検査（注）などを通じて原料原産地表示の確認を行うこととしている（その際に、「大括り表示」＋「又は表示」を行った理由の聞取りや保管を条件としている根拠書類の確認を行うことになる。事業者は第三者が納得する合理的な説明ができなければならない。 ）。</a:t>
            </a:r>
            <a:endParaRPr lang="en-US" altLang="ja-JP" sz="2000" i="0" u="none" strike="noStrike" baseline="0" dirty="0">
              <a:latin typeface="+mj-ea"/>
              <a:ea typeface="+mj-ea"/>
            </a:endParaRPr>
          </a:p>
          <a:p>
            <a:pPr marL="0" lvl="3" indent="0">
              <a:buNone/>
            </a:pPr>
            <a:r>
              <a:rPr lang="ja-JP" altLang="en-US" sz="2000" b="0" i="0" u="sng" strike="noStrike" baseline="0" dirty="0">
                <a:latin typeface="+mj-ea"/>
                <a:ea typeface="+mj-ea"/>
              </a:rPr>
              <a:t> （注）事前連絡の有無は定かではなく、直前（前日）の連絡も十分考えられる。</a:t>
            </a:r>
            <a:endParaRPr kumimoji="1" lang="ja-JP" altLang="en-US" sz="2000" dirty="0">
              <a:latin typeface="+mj-ea"/>
              <a:ea typeface="+mj-ea"/>
            </a:endParaRPr>
          </a:p>
        </p:txBody>
      </p:sp>
      <p:sp>
        <p:nvSpPr>
          <p:cNvPr id="4" name="四角形: 角を丸くする 3">
            <a:extLst>
              <a:ext uri="{FF2B5EF4-FFF2-40B4-BE49-F238E27FC236}">
                <a16:creationId xmlns:a16="http://schemas.microsoft.com/office/drawing/2014/main" id="{558CC409-5ACD-4F38-9275-8EEB5F891C8D}"/>
              </a:ext>
            </a:extLst>
          </p:cNvPr>
          <p:cNvSpPr/>
          <p:nvPr/>
        </p:nvSpPr>
        <p:spPr>
          <a:xfrm>
            <a:off x="1414551" y="415314"/>
            <a:ext cx="912271" cy="523220"/>
          </a:xfrm>
          <a:prstGeom prst="roundRect">
            <a:avLst/>
          </a:prstGeom>
          <a:solidFill>
            <a:srgbClr val="99FF99"/>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277979AE-91F5-45B3-ACA0-B45D79B3985C}"/>
              </a:ext>
            </a:extLst>
          </p:cNvPr>
          <p:cNvSpPr txBox="1"/>
          <p:nvPr/>
        </p:nvSpPr>
        <p:spPr>
          <a:xfrm>
            <a:off x="1414551" y="415314"/>
            <a:ext cx="912271" cy="523220"/>
          </a:xfrm>
          <a:prstGeom prst="rect">
            <a:avLst/>
          </a:prstGeom>
          <a:noFill/>
        </p:spPr>
        <p:txBody>
          <a:bodyPr wrap="square" rtlCol="0">
            <a:spAutoFit/>
          </a:bodyPr>
          <a:lstStyle/>
          <a:p>
            <a:r>
              <a:rPr kumimoji="1" lang="ja-JP" altLang="en-US" sz="2800" dirty="0"/>
              <a:t>参考</a:t>
            </a:r>
          </a:p>
        </p:txBody>
      </p:sp>
      <p:sp>
        <p:nvSpPr>
          <p:cNvPr id="6" name="スライド番号プレースホルダー 5">
            <a:extLst>
              <a:ext uri="{FF2B5EF4-FFF2-40B4-BE49-F238E27FC236}">
                <a16:creationId xmlns:a16="http://schemas.microsoft.com/office/drawing/2014/main" id="{BB1C7DAA-499D-449B-A24E-08DE25CDD19B}"/>
              </a:ext>
            </a:extLst>
          </p:cNvPr>
          <p:cNvSpPr>
            <a:spLocks noGrp="1"/>
          </p:cNvSpPr>
          <p:nvPr>
            <p:ph type="sldNum" sz="quarter" idx="12"/>
          </p:nvPr>
        </p:nvSpPr>
        <p:spPr>
          <a:xfrm>
            <a:off x="10598375" y="6188735"/>
            <a:ext cx="1593625" cy="934497"/>
          </a:xfrm>
        </p:spPr>
        <p:txBody>
          <a:bodyPr/>
          <a:lstStyle/>
          <a:p>
            <a:fld id="{6D22F896-40B5-4ADD-8801-0D06FADFA095}" type="slidenum">
              <a:rPr lang="en-US" sz="2800" smtClean="0"/>
              <a:t>16</a:t>
            </a:fld>
            <a:endParaRPr lang="en-US" sz="2800" dirty="0"/>
          </a:p>
        </p:txBody>
      </p:sp>
    </p:spTree>
    <p:extLst>
      <p:ext uri="{BB962C8B-B14F-4D97-AF65-F5344CB8AC3E}">
        <p14:creationId xmlns:p14="http://schemas.microsoft.com/office/powerpoint/2010/main" val="12760092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29EC591D-B013-4537-9269-A9D0A2136B96}"/>
              </a:ext>
            </a:extLst>
          </p:cNvPr>
          <p:cNvSpPr>
            <a:spLocks noGrp="1"/>
          </p:cNvSpPr>
          <p:nvPr>
            <p:ph sz="quarter" idx="13"/>
          </p:nvPr>
        </p:nvSpPr>
        <p:spPr>
          <a:xfrm>
            <a:off x="2286000" y="2351314"/>
            <a:ext cx="7151914" cy="1820636"/>
          </a:xfrm>
          <a:solidFill>
            <a:schemeClr val="accent6">
              <a:lumMod val="20000"/>
              <a:lumOff val="80000"/>
            </a:schemeClr>
          </a:solidFill>
          <a:ln w="19050">
            <a:solidFill>
              <a:schemeClr val="tx1"/>
            </a:solidFill>
          </a:ln>
        </p:spPr>
        <p:txBody>
          <a:bodyPr>
            <a:normAutofit fontScale="40000" lnSpcReduction="20000"/>
          </a:bodyPr>
          <a:lstStyle/>
          <a:p>
            <a:pPr marL="0" indent="0" algn="ctr">
              <a:buNone/>
            </a:pPr>
            <a:r>
              <a:rPr lang="ja-JP" altLang="en-US" sz="12000" dirty="0">
                <a:solidFill>
                  <a:srgbClr val="F22300"/>
                </a:solidFill>
                <a:latin typeface="BIZ UDPゴシック" panose="020B0400000000000000" pitchFamily="50" charset="-128"/>
                <a:ea typeface="BIZ UDPゴシック" panose="020B0400000000000000" pitchFamily="50" charset="-128"/>
              </a:rPr>
              <a:t>例外的な表示例の紹介</a:t>
            </a:r>
            <a:endParaRPr lang="en-US" altLang="ja-JP" sz="12000" dirty="0">
              <a:solidFill>
                <a:srgbClr val="F22300"/>
              </a:solidFill>
              <a:latin typeface="BIZ UDPゴシック" panose="020B0400000000000000" pitchFamily="50" charset="-128"/>
              <a:ea typeface="BIZ UDPゴシック" panose="020B0400000000000000" pitchFamily="50" charset="-128"/>
            </a:endParaRPr>
          </a:p>
          <a:p>
            <a:pPr marL="0" indent="0" algn="ctr">
              <a:buNone/>
            </a:pPr>
            <a:r>
              <a:rPr lang="ja-JP" altLang="en-US" sz="6000" dirty="0"/>
              <a:t>～</a:t>
            </a:r>
            <a:r>
              <a:rPr lang="ja-JP" altLang="ja-JP" sz="6000" dirty="0"/>
              <a:t>表示対象の原材料名が</a:t>
            </a:r>
            <a:r>
              <a:rPr lang="ja-JP" altLang="en-US" sz="6000" dirty="0"/>
              <a:t>「</a:t>
            </a:r>
            <a:r>
              <a:rPr lang="ja-JP" altLang="ja-JP" sz="6000" dirty="0"/>
              <a:t>乳製品</a:t>
            </a:r>
            <a:r>
              <a:rPr lang="ja-JP" altLang="en-US" sz="6000" dirty="0"/>
              <a:t>」の場合～</a:t>
            </a:r>
            <a:endParaRPr lang="en-US" altLang="ja-JP" sz="6000" dirty="0"/>
          </a:p>
          <a:p>
            <a:pPr marL="0" indent="0" algn="ctr">
              <a:buNone/>
            </a:pPr>
            <a:r>
              <a:rPr kumimoji="1" lang="en-US" altLang="ja-JP" sz="4300" dirty="0"/>
              <a:t>※</a:t>
            </a:r>
            <a:r>
              <a:rPr kumimoji="1" lang="ja-JP" altLang="en-US" sz="4300" dirty="0"/>
              <a:t>　原材料名欄併記</a:t>
            </a:r>
          </a:p>
        </p:txBody>
      </p:sp>
      <p:sp>
        <p:nvSpPr>
          <p:cNvPr id="2" name="四角形: 角を丸くする 1">
            <a:extLst>
              <a:ext uri="{FF2B5EF4-FFF2-40B4-BE49-F238E27FC236}">
                <a16:creationId xmlns:a16="http://schemas.microsoft.com/office/drawing/2014/main" id="{BCCECD26-E04A-4781-99B1-C001A37D186E}"/>
              </a:ext>
            </a:extLst>
          </p:cNvPr>
          <p:cNvSpPr/>
          <p:nvPr/>
        </p:nvSpPr>
        <p:spPr>
          <a:xfrm>
            <a:off x="1494065" y="971549"/>
            <a:ext cx="1951264" cy="791936"/>
          </a:xfrm>
          <a:prstGeom prst="roundRect">
            <a:avLst/>
          </a:prstGeom>
          <a:solidFill>
            <a:srgbClr val="99FF99"/>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4400" dirty="0"/>
              <a:t>参考</a:t>
            </a:r>
          </a:p>
        </p:txBody>
      </p:sp>
      <p:sp>
        <p:nvSpPr>
          <p:cNvPr id="4" name="スライド番号プレースホルダー 3">
            <a:extLst>
              <a:ext uri="{FF2B5EF4-FFF2-40B4-BE49-F238E27FC236}">
                <a16:creationId xmlns:a16="http://schemas.microsoft.com/office/drawing/2014/main" id="{B2F314B7-9B5B-4B02-8414-198597DF8F52}"/>
              </a:ext>
            </a:extLst>
          </p:cNvPr>
          <p:cNvSpPr>
            <a:spLocks noGrp="1"/>
          </p:cNvSpPr>
          <p:nvPr>
            <p:ph type="sldNum" sz="quarter" idx="12"/>
          </p:nvPr>
        </p:nvSpPr>
        <p:spPr>
          <a:xfrm>
            <a:off x="11040503" y="6161999"/>
            <a:ext cx="1151497" cy="984738"/>
          </a:xfrm>
        </p:spPr>
        <p:txBody>
          <a:bodyPr/>
          <a:lstStyle/>
          <a:p>
            <a:fld id="{6D22F896-40B5-4ADD-8801-0D06FADFA095}" type="slidenum">
              <a:rPr lang="en-US" sz="2800" smtClean="0"/>
              <a:t>17</a:t>
            </a:fld>
            <a:endParaRPr lang="en-US" sz="2800" dirty="0"/>
          </a:p>
        </p:txBody>
      </p:sp>
    </p:spTree>
    <p:extLst>
      <p:ext uri="{BB962C8B-B14F-4D97-AF65-F5344CB8AC3E}">
        <p14:creationId xmlns:p14="http://schemas.microsoft.com/office/powerpoint/2010/main" val="34901916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E3318B9-F01C-4C16-9749-BD924CA95A99}"/>
              </a:ext>
            </a:extLst>
          </p:cNvPr>
          <p:cNvSpPr>
            <a:spLocks noGrp="1"/>
          </p:cNvSpPr>
          <p:nvPr>
            <p:ph type="title"/>
          </p:nvPr>
        </p:nvSpPr>
        <p:spPr>
          <a:xfrm>
            <a:off x="984738" y="281354"/>
            <a:ext cx="10353360" cy="1032031"/>
          </a:xfrm>
          <a:solidFill>
            <a:schemeClr val="accent6">
              <a:lumMod val="20000"/>
              <a:lumOff val="80000"/>
            </a:schemeClr>
          </a:solidFill>
          <a:ln w="19050">
            <a:solidFill>
              <a:srgbClr val="0070C0"/>
            </a:solidFill>
          </a:ln>
        </p:spPr>
        <p:txBody>
          <a:bodyPr>
            <a:normAutofit fontScale="90000"/>
          </a:bodyPr>
          <a:lstStyle/>
          <a:p>
            <a:br>
              <a:rPr kumimoji="1" lang="en-US" altLang="ja-JP" sz="1600" u="sng" dirty="0"/>
            </a:br>
            <a:r>
              <a:rPr kumimoji="1" lang="ja-JP" altLang="en-US" sz="4400" dirty="0">
                <a:solidFill>
                  <a:srgbClr val="F22300"/>
                </a:solidFill>
              </a:rPr>
              <a:t>パターン１</a:t>
            </a:r>
            <a:br>
              <a:rPr kumimoji="1" lang="en-US" altLang="ja-JP" sz="1600" dirty="0"/>
            </a:br>
            <a:r>
              <a:rPr kumimoji="1" lang="ja-JP" altLang="en-US" sz="1600" dirty="0"/>
              <a:t>～使用した原材料が</a:t>
            </a:r>
            <a:r>
              <a:rPr kumimoji="1" lang="ja-JP" altLang="en-US" sz="2000" dirty="0"/>
              <a:t>「国内製造＋外国製造１か国」又は「外国製造２か国」</a:t>
            </a:r>
            <a:r>
              <a:rPr kumimoji="1" lang="ja-JP" altLang="en-US" sz="1600" dirty="0"/>
              <a:t>の場合～</a:t>
            </a:r>
            <a:br>
              <a:rPr kumimoji="1" lang="en-US" altLang="ja-JP" sz="1600" dirty="0"/>
            </a:br>
            <a:endParaRPr kumimoji="1" lang="ja-JP" altLang="en-US" sz="1600" dirty="0"/>
          </a:p>
        </p:txBody>
      </p:sp>
      <p:sp>
        <p:nvSpPr>
          <p:cNvPr id="3" name="コンテンツ プレースホルダー 2">
            <a:extLst>
              <a:ext uri="{FF2B5EF4-FFF2-40B4-BE49-F238E27FC236}">
                <a16:creationId xmlns:a16="http://schemas.microsoft.com/office/drawing/2014/main" id="{937732D6-1696-4DB9-BB21-A9E8C104B80D}"/>
              </a:ext>
            </a:extLst>
          </p:cNvPr>
          <p:cNvSpPr>
            <a:spLocks noGrp="1"/>
          </p:cNvSpPr>
          <p:nvPr>
            <p:ph sz="quarter" idx="13"/>
          </p:nvPr>
        </p:nvSpPr>
        <p:spPr>
          <a:xfrm>
            <a:off x="547007" y="1469570"/>
            <a:ext cx="11217730" cy="4923065"/>
          </a:xfrm>
          <a:solidFill>
            <a:schemeClr val="bg1"/>
          </a:solidFill>
          <a:ln w="19050">
            <a:solidFill>
              <a:srgbClr val="0070C0"/>
            </a:solidFill>
          </a:ln>
        </p:spPr>
        <p:txBody>
          <a:bodyPr>
            <a:normAutofit/>
          </a:bodyPr>
          <a:lstStyle/>
          <a:p>
            <a:pPr marL="0" indent="0">
              <a:buNone/>
            </a:pPr>
            <a:r>
              <a:rPr lang="ja-JP" altLang="en-US" sz="2800" dirty="0">
                <a:solidFill>
                  <a:srgbClr val="FF0000"/>
                </a:solidFill>
                <a:latin typeface="+mj-ea"/>
                <a:ea typeface="+mj-ea"/>
              </a:rPr>
              <a:t>「又は表示」で表示</a:t>
            </a:r>
            <a:endParaRPr lang="en-US" altLang="ja-JP" sz="2800" dirty="0">
              <a:solidFill>
                <a:srgbClr val="FF0000"/>
              </a:solidFill>
              <a:latin typeface="+mj-ea"/>
              <a:ea typeface="+mj-ea"/>
            </a:endParaRPr>
          </a:p>
          <a:p>
            <a:r>
              <a:rPr lang="ja-JP" altLang="en-US" sz="2400" b="1" u="sng" dirty="0">
                <a:latin typeface="+mn-ea"/>
              </a:rPr>
              <a:t>乳製品（国内製造</a:t>
            </a:r>
            <a:r>
              <a:rPr lang="ja-JP" altLang="en-US" sz="2400" b="1" u="sng" dirty="0">
                <a:solidFill>
                  <a:srgbClr val="F22300"/>
                </a:solidFill>
                <a:latin typeface="+mn-ea"/>
              </a:rPr>
              <a:t>又は</a:t>
            </a:r>
            <a:r>
              <a:rPr lang="ja-JP" altLang="en-US" sz="2400" b="1" u="sng" dirty="0">
                <a:latin typeface="+mn-ea"/>
              </a:rPr>
              <a:t>ニージーランド製造）</a:t>
            </a:r>
            <a:endParaRPr lang="en-US" altLang="ja-JP" sz="2400" b="1" u="sng" dirty="0">
              <a:latin typeface="+mn-ea"/>
            </a:endParaRPr>
          </a:p>
          <a:p>
            <a:pPr marL="0" indent="0">
              <a:buNone/>
            </a:pPr>
            <a:r>
              <a:rPr lang="ja-JP" altLang="en-US" dirty="0"/>
              <a:t>　　</a:t>
            </a:r>
            <a:r>
              <a:rPr lang="ja-JP" altLang="en-US" sz="1400" dirty="0">
                <a:solidFill>
                  <a:srgbClr val="0070C0"/>
                </a:solidFill>
              </a:rPr>
              <a:t>　</a:t>
            </a:r>
            <a:r>
              <a:rPr lang="ja-JP" altLang="en-US" sz="1400" b="1" dirty="0">
                <a:solidFill>
                  <a:srgbClr val="0070C0"/>
                </a:solidFill>
                <a:latin typeface="+mj-ea"/>
                <a:ea typeface="+mj-ea"/>
              </a:rPr>
              <a:t>「枠外」　</a:t>
            </a:r>
            <a:r>
              <a:rPr lang="en-US" altLang="ja-JP" sz="1400" b="1" dirty="0">
                <a:solidFill>
                  <a:srgbClr val="0070C0"/>
                </a:solidFill>
                <a:latin typeface="+mj-ea"/>
                <a:ea typeface="+mj-ea"/>
              </a:rPr>
              <a:t>※</a:t>
            </a:r>
            <a:r>
              <a:rPr lang="ja-JP" altLang="en-US" sz="1400" b="1" dirty="0">
                <a:solidFill>
                  <a:srgbClr val="0070C0"/>
                </a:solidFill>
                <a:latin typeface="+mj-ea"/>
                <a:ea typeface="+mj-ea"/>
              </a:rPr>
              <a:t>乳製品の製造地は、</a:t>
            </a:r>
            <a:r>
              <a:rPr lang="en-US" altLang="ja-JP" sz="1400" b="1" dirty="0">
                <a:solidFill>
                  <a:srgbClr val="0070C0"/>
                </a:solidFill>
                <a:latin typeface="+mj-ea"/>
                <a:ea typeface="+mj-ea"/>
              </a:rPr>
              <a:t>2019</a:t>
            </a:r>
            <a:r>
              <a:rPr lang="ja-JP" altLang="en-US" sz="1400" b="1" dirty="0">
                <a:solidFill>
                  <a:srgbClr val="0070C0"/>
                </a:solidFill>
                <a:latin typeface="+mj-ea"/>
                <a:ea typeface="+mj-ea"/>
              </a:rPr>
              <a:t>年の使用実績順による。</a:t>
            </a:r>
            <a:endParaRPr lang="en-US" altLang="ja-JP" sz="1400" b="1" dirty="0">
              <a:solidFill>
                <a:srgbClr val="0070C0"/>
              </a:solidFill>
              <a:latin typeface="+mj-ea"/>
              <a:ea typeface="+mj-ea"/>
            </a:endParaRPr>
          </a:p>
          <a:p>
            <a:pPr marL="0" indent="0">
              <a:buNone/>
            </a:pPr>
            <a:r>
              <a:rPr lang="ja-JP" altLang="en-US" dirty="0"/>
              <a:t>　　</a:t>
            </a:r>
            <a:r>
              <a:rPr lang="ja-JP" altLang="en-US" sz="1600" b="1" dirty="0">
                <a:latin typeface="+mj-ea"/>
                <a:ea typeface="+mj-ea"/>
              </a:rPr>
              <a:t>⇒　昨年の実績において乳製品を国内製造６０％、ニュージーランド製造４０％を切り替えながら使用した場合であって、今後の１年間に使用される予定が同じ場合。</a:t>
            </a:r>
            <a:endParaRPr lang="en-US" altLang="ja-JP" sz="1600" b="1" dirty="0">
              <a:latin typeface="+mj-ea"/>
              <a:ea typeface="+mj-ea"/>
            </a:endParaRPr>
          </a:p>
          <a:p>
            <a:pPr marL="0" indent="0">
              <a:buNone/>
            </a:pPr>
            <a:endParaRPr lang="en-US" altLang="ja-JP" dirty="0"/>
          </a:p>
          <a:p>
            <a:r>
              <a:rPr kumimoji="1" lang="ja-JP" altLang="en-US" sz="2400" b="1" u="sng" dirty="0"/>
              <a:t>乳製品</a:t>
            </a:r>
            <a:r>
              <a:rPr lang="ja-JP" altLang="en-US" sz="2400" b="1" u="sng" dirty="0"/>
              <a:t>（ニュージーランド製造</a:t>
            </a:r>
            <a:r>
              <a:rPr lang="ja-JP" altLang="en-US" sz="2400" b="1" u="sng" dirty="0">
                <a:solidFill>
                  <a:srgbClr val="F22300"/>
                </a:solidFill>
              </a:rPr>
              <a:t>又は</a:t>
            </a:r>
            <a:r>
              <a:rPr lang="ja-JP" altLang="en-US" sz="2400" b="1" u="sng" dirty="0"/>
              <a:t>オランダ製造）</a:t>
            </a:r>
            <a:endParaRPr lang="en-US" altLang="ja-JP" sz="2400" b="1" u="sng" dirty="0"/>
          </a:p>
          <a:p>
            <a:pPr marL="0" indent="0">
              <a:buNone/>
            </a:pPr>
            <a:r>
              <a:rPr lang="ja-JP" altLang="en-US" dirty="0"/>
              <a:t>　</a:t>
            </a:r>
            <a:r>
              <a:rPr lang="ja-JP" altLang="en-US" b="1" dirty="0"/>
              <a:t>　</a:t>
            </a:r>
            <a:r>
              <a:rPr lang="ja-JP" altLang="en-US" sz="1400" b="1" dirty="0">
                <a:solidFill>
                  <a:srgbClr val="0070C0"/>
                </a:solidFill>
              </a:rPr>
              <a:t>「枠外」　</a:t>
            </a:r>
            <a:r>
              <a:rPr lang="en-US" altLang="ja-JP" sz="1400" b="1" dirty="0">
                <a:solidFill>
                  <a:srgbClr val="0070C0"/>
                </a:solidFill>
              </a:rPr>
              <a:t>※</a:t>
            </a:r>
            <a:r>
              <a:rPr lang="ja-JP" altLang="en-US" sz="1400" b="1" dirty="0">
                <a:solidFill>
                  <a:srgbClr val="0070C0"/>
                </a:solidFill>
              </a:rPr>
              <a:t>乳製品の製造地は、</a:t>
            </a:r>
            <a:r>
              <a:rPr lang="en-US" altLang="ja-JP" sz="1400" b="1" dirty="0">
                <a:solidFill>
                  <a:srgbClr val="0070C0"/>
                </a:solidFill>
              </a:rPr>
              <a:t>2019</a:t>
            </a:r>
            <a:r>
              <a:rPr lang="ja-JP" altLang="en-US" sz="1400" b="1" dirty="0">
                <a:solidFill>
                  <a:srgbClr val="0070C0"/>
                </a:solidFill>
              </a:rPr>
              <a:t>年の使用実績順による。</a:t>
            </a:r>
            <a:endParaRPr lang="en-US" altLang="ja-JP" sz="1400" b="1" dirty="0">
              <a:solidFill>
                <a:srgbClr val="0070C0"/>
              </a:solidFill>
            </a:endParaRPr>
          </a:p>
          <a:p>
            <a:pPr marL="0" indent="0">
              <a:buNone/>
            </a:pPr>
            <a:r>
              <a:rPr lang="ja-JP" altLang="en-US" dirty="0"/>
              <a:t>　　</a:t>
            </a:r>
            <a:r>
              <a:rPr lang="ja-JP" altLang="en-US" sz="1600" b="1" dirty="0"/>
              <a:t>⇒　昨年の実績において乳製品をニュージーランド製造６０％、オランダ製造４０％を切り替えながら使用した場合</a:t>
            </a:r>
            <a:r>
              <a:rPr lang="ja-JP" altLang="en-US" sz="1600" b="1" dirty="0">
                <a:latin typeface="+mj-ea"/>
                <a:ea typeface="+mj-ea"/>
              </a:rPr>
              <a:t>であって、今後の１年間に使用される予定が同じ場合</a:t>
            </a:r>
            <a:r>
              <a:rPr lang="ja-JP" altLang="en-US" sz="1600" b="1" dirty="0"/>
              <a:t>。</a:t>
            </a:r>
            <a:endParaRPr lang="en-US" altLang="ja-JP" sz="1600" b="1" dirty="0"/>
          </a:p>
          <a:p>
            <a:pPr marL="0" indent="0">
              <a:buNone/>
            </a:pPr>
            <a:endParaRPr lang="en-US" altLang="ja-JP" dirty="0"/>
          </a:p>
          <a:p>
            <a:pPr marL="0" indent="0">
              <a:buNone/>
            </a:pPr>
            <a:endParaRPr lang="en-US" altLang="ja-JP" dirty="0">
              <a:latin typeface="+mn-ea"/>
            </a:endParaRPr>
          </a:p>
          <a:p>
            <a:pPr marL="0" indent="0">
              <a:buNone/>
            </a:pPr>
            <a:endParaRPr kumimoji="1" lang="ja-JP" altLang="en-US" dirty="0"/>
          </a:p>
        </p:txBody>
      </p:sp>
      <p:sp>
        <p:nvSpPr>
          <p:cNvPr id="5" name="四角形: 角を丸くする 4">
            <a:extLst>
              <a:ext uri="{FF2B5EF4-FFF2-40B4-BE49-F238E27FC236}">
                <a16:creationId xmlns:a16="http://schemas.microsoft.com/office/drawing/2014/main" id="{E47F6A64-CF81-41FA-8F86-ABAD07D954CE}"/>
              </a:ext>
            </a:extLst>
          </p:cNvPr>
          <p:cNvSpPr/>
          <p:nvPr/>
        </p:nvSpPr>
        <p:spPr>
          <a:xfrm>
            <a:off x="1314449" y="553043"/>
            <a:ext cx="1053193" cy="500150"/>
          </a:xfrm>
          <a:prstGeom prst="roundRect">
            <a:avLst>
              <a:gd name="adj" fmla="val 16667"/>
            </a:avLst>
          </a:prstGeom>
          <a:solidFill>
            <a:srgbClr val="99FF99"/>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800" dirty="0"/>
              <a:t>参考</a:t>
            </a:r>
          </a:p>
        </p:txBody>
      </p:sp>
      <p:sp>
        <p:nvSpPr>
          <p:cNvPr id="4" name="スライド番号プレースホルダー 3">
            <a:extLst>
              <a:ext uri="{FF2B5EF4-FFF2-40B4-BE49-F238E27FC236}">
                <a16:creationId xmlns:a16="http://schemas.microsoft.com/office/drawing/2014/main" id="{FC3E2529-B854-47CF-8399-862F20EE5B10}"/>
              </a:ext>
            </a:extLst>
          </p:cNvPr>
          <p:cNvSpPr>
            <a:spLocks noGrp="1"/>
          </p:cNvSpPr>
          <p:nvPr>
            <p:ph type="sldNum" sz="quarter" idx="12"/>
          </p:nvPr>
        </p:nvSpPr>
        <p:spPr>
          <a:xfrm>
            <a:off x="10569670" y="6095595"/>
            <a:ext cx="1677989" cy="1108025"/>
          </a:xfrm>
        </p:spPr>
        <p:txBody>
          <a:bodyPr/>
          <a:lstStyle/>
          <a:p>
            <a:fld id="{6D22F896-40B5-4ADD-8801-0D06FADFA095}" type="slidenum">
              <a:rPr lang="en-US" sz="2800" smtClean="0"/>
              <a:t>18</a:t>
            </a:fld>
            <a:endParaRPr lang="en-US" sz="2800" dirty="0"/>
          </a:p>
        </p:txBody>
      </p:sp>
    </p:spTree>
    <p:extLst>
      <p:ext uri="{BB962C8B-B14F-4D97-AF65-F5344CB8AC3E}">
        <p14:creationId xmlns:p14="http://schemas.microsoft.com/office/powerpoint/2010/main" val="12016945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E3318B9-F01C-4C16-9749-BD924CA95A99}"/>
              </a:ext>
            </a:extLst>
          </p:cNvPr>
          <p:cNvSpPr>
            <a:spLocks noGrp="1"/>
          </p:cNvSpPr>
          <p:nvPr>
            <p:ph type="title"/>
          </p:nvPr>
        </p:nvSpPr>
        <p:spPr>
          <a:xfrm>
            <a:off x="913774" y="212271"/>
            <a:ext cx="10364451" cy="1020535"/>
          </a:xfrm>
          <a:solidFill>
            <a:schemeClr val="accent6">
              <a:lumMod val="20000"/>
              <a:lumOff val="80000"/>
            </a:schemeClr>
          </a:solidFill>
          <a:ln w="19050">
            <a:solidFill>
              <a:srgbClr val="0070C0"/>
            </a:solidFill>
          </a:ln>
        </p:spPr>
        <p:txBody>
          <a:bodyPr>
            <a:normAutofit fontScale="90000"/>
          </a:bodyPr>
          <a:lstStyle/>
          <a:p>
            <a:br>
              <a:rPr kumimoji="1" lang="en-US" altLang="ja-JP" sz="1600" u="sng" dirty="0"/>
            </a:br>
            <a:r>
              <a:rPr kumimoji="1" lang="ja-JP" altLang="en-US" sz="4400" dirty="0">
                <a:solidFill>
                  <a:srgbClr val="F22300"/>
                </a:solidFill>
              </a:rPr>
              <a:t>パターン２</a:t>
            </a:r>
            <a:br>
              <a:rPr kumimoji="1" lang="en-US" altLang="ja-JP" sz="1600" dirty="0"/>
            </a:br>
            <a:r>
              <a:rPr kumimoji="1" lang="ja-JP" altLang="en-US" sz="1600" dirty="0"/>
              <a:t>～使用した原材料が</a:t>
            </a:r>
            <a:r>
              <a:rPr kumimoji="1" lang="ja-JP" altLang="en-US" sz="2000" dirty="0"/>
              <a:t>「国内製造＋外国製造２か国」</a:t>
            </a:r>
            <a:r>
              <a:rPr kumimoji="1" lang="ja-JP" altLang="en-US" sz="1600" dirty="0"/>
              <a:t>の場合～</a:t>
            </a:r>
            <a:br>
              <a:rPr kumimoji="1" lang="en-US" altLang="ja-JP" sz="1600" dirty="0"/>
            </a:br>
            <a:endParaRPr kumimoji="1" lang="ja-JP" altLang="en-US" sz="1600" dirty="0"/>
          </a:p>
        </p:txBody>
      </p:sp>
      <p:sp>
        <p:nvSpPr>
          <p:cNvPr id="3" name="コンテンツ プレースホルダー 2">
            <a:extLst>
              <a:ext uri="{FF2B5EF4-FFF2-40B4-BE49-F238E27FC236}">
                <a16:creationId xmlns:a16="http://schemas.microsoft.com/office/drawing/2014/main" id="{937732D6-1696-4DB9-BB21-A9E8C104B80D}"/>
              </a:ext>
            </a:extLst>
          </p:cNvPr>
          <p:cNvSpPr>
            <a:spLocks noGrp="1"/>
          </p:cNvSpPr>
          <p:nvPr>
            <p:ph sz="quarter" idx="13"/>
          </p:nvPr>
        </p:nvSpPr>
        <p:spPr>
          <a:xfrm>
            <a:off x="547007" y="1469570"/>
            <a:ext cx="11217730" cy="5314951"/>
          </a:xfrm>
          <a:solidFill>
            <a:schemeClr val="bg1"/>
          </a:solidFill>
          <a:ln w="19050">
            <a:solidFill>
              <a:srgbClr val="0070C0"/>
            </a:solidFill>
          </a:ln>
        </p:spPr>
        <p:txBody>
          <a:bodyPr>
            <a:normAutofit/>
          </a:bodyPr>
          <a:lstStyle/>
          <a:p>
            <a:pPr marL="0" indent="0">
              <a:buNone/>
            </a:pPr>
            <a:r>
              <a:rPr lang="ja-JP" altLang="en-US" sz="2800" dirty="0">
                <a:solidFill>
                  <a:srgbClr val="FF0000"/>
                </a:solidFill>
              </a:rPr>
              <a:t>「又は表示」で表示</a:t>
            </a:r>
            <a:endParaRPr lang="en-US" altLang="ja-JP" sz="2800" dirty="0">
              <a:solidFill>
                <a:srgbClr val="FF0000"/>
              </a:solidFill>
            </a:endParaRPr>
          </a:p>
          <a:p>
            <a:r>
              <a:rPr lang="ja-JP" altLang="en-US" sz="2400" b="1" u="sng" dirty="0">
                <a:latin typeface="+mj-ea"/>
                <a:ea typeface="+mj-ea"/>
              </a:rPr>
              <a:t>乳製品（国内製造</a:t>
            </a:r>
            <a:r>
              <a:rPr lang="ja-JP" altLang="en-US" sz="2400" b="1" u="sng" dirty="0">
                <a:solidFill>
                  <a:srgbClr val="F22300"/>
                </a:solidFill>
                <a:latin typeface="+mj-ea"/>
                <a:ea typeface="+mj-ea"/>
              </a:rPr>
              <a:t>又は</a:t>
            </a:r>
            <a:r>
              <a:rPr lang="ja-JP" altLang="en-US" sz="2400" b="1" u="sng" dirty="0">
                <a:latin typeface="+mj-ea"/>
                <a:ea typeface="+mj-ea"/>
              </a:rPr>
              <a:t>ニージーランド製造</a:t>
            </a:r>
            <a:r>
              <a:rPr lang="ja-JP" altLang="en-US" sz="2400" b="1" u="sng" dirty="0">
                <a:solidFill>
                  <a:srgbClr val="F22300"/>
                </a:solidFill>
                <a:latin typeface="+mj-ea"/>
                <a:ea typeface="+mj-ea"/>
              </a:rPr>
              <a:t>又は</a:t>
            </a:r>
            <a:r>
              <a:rPr lang="ja-JP" altLang="en-US" sz="2400" b="1" u="sng" dirty="0">
                <a:latin typeface="+mj-ea"/>
                <a:ea typeface="+mj-ea"/>
              </a:rPr>
              <a:t>オランダ製造）</a:t>
            </a:r>
            <a:endParaRPr lang="en-US" altLang="ja-JP" sz="2400" b="1" u="sng" dirty="0">
              <a:latin typeface="+mj-ea"/>
              <a:ea typeface="+mj-ea"/>
            </a:endParaRPr>
          </a:p>
          <a:p>
            <a:pPr marL="0" indent="0">
              <a:buNone/>
            </a:pPr>
            <a:r>
              <a:rPr lang="ja-JP" altLang="en-US" dirty="0"/>
              <a:t>　</a:t>
            </a:r>
            <a:r>
              <a:rPr lang="ja-JP" altLang="en-US" sz="1800" dirty="0"/>
              <a:t>　</a:t>
            </a:r>
            <a:r>
              <a:rPr lang="ja-JP" altLang="en-US" sz="1800" b="1" dirty="0">
                <a:solidFill>
                  <a:srgbClr val="0070C0"/>
                </a:solidFill>
              </a:rPr>
              <a:t>　</a:t>
            </a:r>
            <a:r>
              <a:rPr lang="ja-JP" altLang="en-US" sz="1400" b="1" dirty="0">
                <a:solidFill>
                  <a:srgbClr val="0070C0"/>
                </a:solidFill>
                <a:latin typeface="+mj-ea"/>
                <a:ea typeface="+mj-ea"/>
              </a:rPr>
              <a:t>「枠外」　</a:t>
            </a:r>
            <a:r>
              <a:rPr lang="en-US" altLang="ja-JP" sz="1400" b="1" dirty="0">
                <a:solidFill>
                  <a:srgbClr val="0070C0"/>
                </a:solidFill>
                <a:latin typeface="+mj-ea"/>
                <a:ea typeface="+mj-ea"/>
              </a:rPr>
              <a:t>※</a:t>
            </a:r>
            <a:r>
              <a:rPr lang="ja-JP" altLang="en-US" sz="1400" b="1" dirty="0">
                <a:solidFill>
                  <a:srgbClr val="0070C0"/>
                </a:solidFill>
                <a:latin typeface="+mj-ea"/>
                <a:ea typeface="+mj-ea"/>
              </a:rPr>
              <a:t>乳製品の製造地は、</a:t>
            </a:r>
            <a:r>
              <a:rPr lang="en-US" altLang="ja-JP" sz="1400" b="1" dirty="0">
                <a:solidFill>
                  <a:srgbClr val="0070C0"/>
                </a:solidFill>
                <a:latin typeface="+mj-ea"/>
                <a:ea typeface="+mj-ea"/>
              </a:rPr>
              <a:t>2019</a:t>
            </a:r>
            <a:r>
              <a:rPr lang="ja-JP" altLang="en-US" sz="1400" b="1" dirty="0">
                <a:solidFill>
                  <a:srgbClr val="0070C0"/>
                </a:solidFill>
                <a:latin typeface="+mj-ea"/>
                <a:ea typeface="+mj-ea"/>
              </a:rPr>
              <a:t>年の使用実績順による。</a:t>
            </a:r>
            <a:endParaRPr lang="en-US" altLang="ja-JP" sz="1400" b="1" dirty="0">
              <a:solidFill>
                <a:srgbClr val="0070C0"/>
              </a:solidFill>
              <a:latin typeface="+mj-ea"/>
              <a:ea typeface="+mj-ea"/>
            </a:endParaRPr>
          </a:p>
          <a:p>
            <a:pPr marL="0" indent="0">
              <a:buNone/>
            </a:pPr>
            <a:r>
              <a:rPr lang="ja-JP" altLang="en-US" dirty="0"/>
              <a:t>　</a:t>
            </a:r>
            <a:r>
              <a:rPr lang="ja-JP" altLang="en-US" sz="2400" b="1" dirty="0"/>
              <a:t>　</a:t>
            </a:r>
            <a:r>
              <a:rPr lang="ja-JP" altLang="en-US" sz="1600" b="1" dirty="0"/>
              <a:t>⇒　昨年の実績において乳製品を国内製造６０％、ニュージーランド製造２０％、オランダ製造２０％を切り替えながら使用した場合であって、今後の１年間に使用される予定が同じ場合。</a:t>
            </a:r>
            <a:endParaRPr lang="en-US" altLang="ja-JP" sz="1600" b="1" dirty="0"/>
          </a:p>
          <a:p>
            <a:pPr marL="0" indent="0">
              <a:buNone/>
            </a:pPr>
            <a:endParaRPr lang="en-US" altLang="ja-JP" sz="1600" dirty="0"/>
          </a:p>
          <a:p>
            <a:r>
              <a:rPr kumimoji="1" lang="ja-JP" altLang="en-US" sz="2400" b="1" u="sng" dirty="0"/>
              <a:t>乳製品</a:t>
            </a:r>
            <a:r>
              <a:rPr lang="ja-JP" altLang="en-US" sz="2400" b="1" u="sng" dirty="0"/>
              <a:t>（ニュージーランド製造</a:t>
            </a:r>
            <a:r>
              <a:rPr lang="ja-JP" altLang="en-US" sz="2400" b="1" u="sng" dirty="0">
                <a:solidFill>
                  <a:srgbClr val="F22300"/>
                </a:solidFill>
              </a:rPr>
              <a:t>又は</a:t>
            </a:r>
            <a:r>
              <a:rPr lang="ja-JP" altLang="en-US" sz="2400" b="1" u="sng" dirty="0"/>
              <a:t>オランダ製造</a:t>
            </a:r>
            <a:r>
              <a:rPr lang="ja-JP" altLang="en-US" sz="2400" b="1" u="sng" dirty="0">
                <a:solidFill>
                  <a:srgbClr val="F22300"/>
                </a:solidFill>
              </a:rPr>
              <a:t>又は</a:t>
            </a:r>
            <a:r>
              <a:rPr lang="ja-JP" altLang="en-US" sz="2400" b="1" u="sng" dirty="0"/>
              <a:t>その他）</a:t>
            </a:r>
            <a:r>
              <a:rPr lang="ja-JP" altLang="en-US" sz="2400" dirty="0"/>
              <a:t>　</a:t>
            </a:r>
            <a:r>
              <a:rPr lang="ja-JP" altLang="en-US" sz="1600" dirty="0"/>
              <a:t>（注）</a:t>
            </a:r>
            <a:endParaRPr lang="en-US" altLang="ja-JP" sz="1600" dirty="0"/>
          </a:p>
          <a:p>
            <a:pPr marL="0" indent="0">
              <a:buNone/>
            </a:pPr>
            <a:r>
              <a:rPr lang="ja-JP" altLang="en-US" sz="1800" dirty="0"/>
              <a:t>　　　</a:t>
            </a:r>
            <a:r>
              <a:rPr lang="ja-JP" altLang="en-US" sz="1400" b="1" dirty="0">
                <a:solidFill>
                  <a:srgbClr val="0070C0"/>
                </a:solidFill>
                <a:latin typeface="+mj-ea"/>
                <a:ea typeface="+mj-ea"/>
              </a:rPr>
              <a:t>「枠外」　</a:t>
            </a:r>
            <a:r>
              <a:rPr lang="en-US" altLang="ja-JP" sz="1400" b="1" dirty="0">
                <a:solidFill>
                  <a:srgbClr val="0070C0"/>
                </a:solidFill>
                <a:latin typeface="+mj-ea"/>
                <a:ea typeface="+mj-ea"/>
              </a:rPr>
              <a:t>※</a:t>
            </a:r>
            <a:r>
              <a:rPr lang="ja-JP" altLang="en-US" sz="1400" b="1" dirty="0">
                <a:solidFill>
                  <a:srgbClr val="0070C0"/>
                </a:solidFill>
                <a:latin typeface="+mj-ea"/>
                <a:ea typeface="+mj-ea"/>
              </a:rPr>
              <a:t>乳製品の製造地は、</a:t>
            </a:r>
            <a:r>
              <a:rPr lang="en-US" altLang="ja-JP" sz="1400" b="1" dirty="0">
                <a:solidFill>
                  <a:srgbClr val="0070C0"/>
                </a:solidFill>
                <a:latin typeface="+mj-ea"/>
                <a:ea typeface="+mj-ea"/>
              </a:rPr>
              <a:t>2019</a:t>
            </a:r>
            <a:r>
              <a:rPr lang="ja-JP" altLang="en-US" sz="1400" b="1" dirty="0">
                <a:solidFill>
                  <a:srgbClr val="0070C0"/>
                </a:solidFill>
                <a:latin typeface="+mj-ea"/>
                <a:ea typeface="+mj-ea"/>
              </a:rPr>
              <a:t>年の使用実績順による。</a:t>
            </a:r>
            <a:endParaRPr lang="en-US" altLang="ja-JP" sz="1400" b="1" dirty="0">
              <a:solidFill>
                <a:srgbClr val="0070C0"/>
              </a:solidFill>
              <a:latin typeface="+mj-ea"/>
              <a:ea typeface="+mj-ea"/>
            </a:endParaRPr>
          </a:p>
          <a:p>
            <a:pPr marL="0" indent="0">
              <a:buNone/>
            </a:pPr>
            <a:r>
              <a:rPr lang="ja-JP" altLang="en-US" dirty="0"/>
              <a:t>　　</a:t>
            </a:r>
            <a:r>
              <a:rPr lang="ja-JP" altLang="en-US" sz="1600" b="1" dirty="0"/>
              <a:t>⇒　昨年の実績において乳製品をニュージーランド製造６０％、オランダ製造３０％、国内製造１０％を切り替えながら使用した場合であって、今後の１年間に使用される予定が同じ場合。</a:t>
            </a:r>
            <a:endParaRPr lang="en-US" altLang="ja-JP" sz="1600" b="1" dirty="0"/>
          </a:p>
          <a:p>
            <a:pPr marL="0" indent="0">
              <a:buNone/>
            </a:pPr>
            <a:r>
              <a:rPr lang="ja-JP" altLang="en-US" sz="1600" b="1" dirty="0"/>
              <a:t>　　　（注）　</a:t>
            </a:r>
            <a:r>
              <a:rPr lang="ja-JP" altLang="en-US" sz="1600" b="1" u="sng" dirty="0"/>
              <a:t>国内製造が３か国目以降にあたり、「国内製造」を「その他」と表示することも可能。</a:t>
            </a:r>
            <a:endParaRPr lang="en-US" altLang="ja-JP" sz="1600" b="1" u="sng" dirty="0"/>
          </a:p>
          <a:p>
            <a:pPr marL="0" indent="0">
              <a:buNone/>
            </a:pPr>
            <a:endParaRPr lang="en-US" altLang="ja-JP" dirty="0"/>
          </a:p>
          <a:p>
            <a:pPr marL="0" indent="0">
              <a:buNone/>
            </a:pPr>
            <a:endParaRPr lang="en-US" altLang="ja-JP" dirty="0">
              <a:latin typeface="+mn-ea"/>
            </a:endParaRPr>
          </a:p>
          <a:p>
            <a:pPr marL="0" indent="0">
              <a:buNone/>
            </a:pPr>
            <a:endParaRPr kumimoji="1" lang="ja-JP" altLang="en-US" dirty="0"/>
          </a:p>
        </p:txBody>
      </p:sp>
      <p:sp>
        <p:nvSpPr>
          <p:cNvPr id="5" name="四角形: 角を丸くする 4">
            <a:extLst>
              <a:ext uri="{FF2B5EF4-FFF2-40B4-BE49-F238E27FC236}">
                <a16:creationId xmlns:a16="http://schemas.microsoft.com/office/drawing/2014/main" id="{E47F6A64-CF81-41FA-8F86-ABAD07D954CE}"/>
              </a:ext>
            </a:extLst>
          </p:cNvPr>
          <p:cNvSpPr/>
          <p:nvPr/>
        </p:nvSpPr>
        <p:spPr>
          <a:xfrm>
            <a:off x="1314451" y="449036"/>
            <a:ext cx="1085850" cy="481693"/>
          </a:xfrm>
          <a:prstGeom prst="roundRect">
            <a:avLst>
              <a:gd name="adj" fmla="val 16667"/>
            </a:avLst>
          </a:prstGeom>
          <a:solidFill>
            <a:srgbClr val="99FF99"/>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800" dirty="0"/>
              <a:t>参考</a:t>
            </a:r>
          </a:p>
        </p:txBody>
      </p:sp>
      <p:sp>
        <p:nvSpPr>
          <p:cNvPr id="4" name="スライド番号プレースホルダー 3">
            <a:extLst>
              <a:ext uri="{FF2B5EF4-FFF2-40B4-BE49-F238E27FC236}">
                <a16:creationId xmlns:a16="http://schemas.microsoft.com/office/drawing/2014/main" id="{7CAF7EBD-A506-45E8-BF8B-D35FFD924A78}"/>
              </a:ext>
            </a:extLst>
          </p:cNvPr>
          <p:cNvSpPr>
            <a:spLocks noGrp="1"/>
          </p:cNvSpPr>
          <p:nvPr>
            <p:ph type="sldNum" sz="quarter" idx="12"/>
          </p:nvPr>
        </p:nvSpPr>
        <p:spPr>
          <a:xfrm>
            <a:off x="10514011" y="5806691"/>
            <a:ext cx="1677989" cy="1678075"/>
          </a:xfrm>
        </p:spPr>
        <p:txBody>
          <a:bodyPr/>
          <a:lstStyle/>
          <a:p>
            <a:fld id="{6D22F896-40B5-4ADD-8801-0D06FADFA095}" type="slidenum">
              <a:rPr lang="en-US" sz="2800" smtClean="0"/>
              <a:t>19</a:t>
            </a:fld>
            <a:endParaRPr lang="en-US" sz="2800" dirty="0"/>
          </a:p>
        </p:txBody>
      </p:sp>
    </p:spTree>
    <p:extLst>
      <p:ext uri="{BB962C8B-B14F-4D97-AF65-F5344CB8AC3E}">
        <p14:creationId xmlns:p14="http://schemas.microsoft.com/office/powerpoint/2010/main" val="2814610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B0AB1C8-50CD-41AB-9745-1BF8F76BD4EA}"/>
              </a:ext>
            </a:extLst>
          </p:cNvPr>
          <p:cNvSpPr>
            <a:spLocks noGrp="1"/>
          </p:cNvSpPr>
          <p:nvPr>
            <p:ph type="title"/>
          </p:nvPr>
        </p:nvSpPr>
        <p:spPr>
          <a:xfrm>
            <a:off x="2702378" y="285751"/>
            <a:ext cx="6368143" cy="518118"/>
          </a:xfrm>
          <a:solidFill>
            <a:srgbClr val="FFCCFF"/>
          </a:solidFill>
          <a:ln w="28575">
            <a:solidFill>
              <a:srgbClr val="0070C0"/>
            </a:solidFill>
          </a:ln>
        </p:spPr>
        <p:txBody>
          <a:bodyPr>
            <a:normAutofit fontScale="90000"/>
          </a:bodyPr>
          <a:lstStyle/>
          <a:p>
            <a:r>
              <a:rPr kumimoji="1" lang="ja-JP" altLang="en-US" dirty="0"/>
              <a:t>目　次</a:t>
            </a:r>
          </a:p>
        </p:txBody>
      </p:sp>
      <p:sp>
        <p:nvSpPr>
          <p:cNvPr id="3" name="コンテンツ プレースホルダー 2">
            <a:extLst>
              <a:ext uri="{FF2B5EF4-FFF2-40B4-BE49-F238E27FC236}">
                <a16:creationId xmlns:a16="http://schemas.microsoft.com/office/drawing/2014/main" id="{4D7EB470-DF52-4426-914A-4C930D0CC6BD}"/>
              </a:ext>
            </a:extLst>
          </p:cNvPr>
          <p:cNvSpPr>
            <a:spLocks noGrp="1"/>
          </p:cNvSpPr>
          <p:nvPr>
            <p:ph sz="quarter" idx="13"/>
          </p:nvPr>
        </p:nvSpPr>
        <p:spPr>
          <a:xfrm>
            <a:off x="140677" y="881743"/>
            <a:ext cx="11846291" cy="5829299"/>
          </a:xfrm>
          <a:solidFill>
            <a:schemeClr val="bg1"/>
          </a:solidFill>
          <a:ln w="28575">
            <a:solidFill>
              <a:srgbClr val="0070C0"/>
            </a:solidFill>
          </a:ln>
        </p:spPr>
        <p:txBody>
          <a:bodyPr>
            <a:normAutofit fontScale="77500" lnSpcReduction="20000"/>
          </a:bodyPr>
          <a:lstStyle/>
          <a:p>
            <a:pPr marL="0" indent="0">
              <a:buNone/>
            </a:pPr>
            <a:r>
              <a:rPr lang="ja-JP" altLang="en-US" sz="2400" dirty="0">
                <a:latin typeface="+mj-ea"/>
                <a:ea typeface="+mj-ea"/>
              </a:rPr>
              <a:t>１．</a:t>
            </a:r>
            <a:r>
              <a:rPr lang="ja-JP" altLang="en-US" sz="2600" u="sng" dirty="0">
                <a:latin typeface="+mj-ea"/>
                <a:ea typeface="+mj-ea"/>
              </a:rPr>
              <a:t>最重要ポイント</a:t>
            </a:r>
            <a:r>
              <a:rPr lang="ja-JP" altLang="en-US" sz="2600" dirty="0">
                <a:latin typeface="+mj-ea"/>
                <a:ea typeface="+mj-ea"/>
              </a:rPr>
              <a:t>　　　　　　</a:t>
            </a:r>
            <a:r>
              <a:rPr lang="ja-JP" altLang="en-US" sz="1500" dirty="0">
                <a:latin typeface="+mj-ea"/>
                <a:ea typeface="+mj-ea"/>
              </a:rPr>
              <a:t>・・・・・・・・・・・・・・・・・・・・・・・・・・・・・・・・・・・・・・・・・・・・・・・・・・・・・・・・・・・・・・・・・・・・・・・・・・・・・・・・・・・・・・・・・・・・・・・・・・・・・・・・　　</a:t>
            </a:r>
            <a:r>
              <a:rPr lang="ja-JP" altLang="en-US" sz="2300" dirty="0">
                <a:latin typeface="+mj-ea"/>
                <a:ea typeface="+mj-ea"/>
              </a:rPr>
              <a:t>３頁</a:t>
            </a:r>
            <a:endParaRPr lang="en-US" altLang="ja-JP" sz="2300" dirty="0">
              <a:latin typeface="+mj-ea"/>
              <a:ea typeface="+mj-ea"/>
            </a:endParaRPr>
          </a:p>
          <a:p>
            <a:pPr marL="0" indent="0">
              <a:buNone/>
            </a:pPr>
            <a:r>
              <a:rPr kumimoji="1" lang="ja-JP" altLang="en-US" sz="2400" dirty="0">
                <a:latin typeface="+mj-ea"/>
                <a:ea typeface="+mj-ea"/>
              </a:rPr>
              <a:t>２．代表的な表示例の紹介</a:t>
            </a:r>
            <a:endParaRPr kumimoji="1" lang="en-US" altLang="ja-JP" sz="2400" dirty="0">
              <a:latin typeface="+mj-ea"/>
              <a:ea typeface="+mj-ea"/>
            </a:endParaRPr>
          </a:p>
          <a:p>
            <a:pPr marL="0" indent="0">
              <a:buNone/>
            </a:pPr>
            <a:r>
              <a:rPr lang="en-US" altLang="ja-JP" sz="2400" dirty="0">
                <a:latin typeface="+mj-ea"/>
                <a:ea typeface="+mj-ea"/>
              </a:rPr>
              <a:t>  (1)</a:t>
            </a:r>
            <a:r>
              <a:rPr lang="ja-JP" altLang="en-US" sz="2400" dirty="0">
                <a:latin typeface="+mj-ea"/>
                <a:ea typeface="+mj-ea"/>
              </a:rPr>
              <a:t>　「牛乳」、「特別牛乳」、「成分調整牛乳」、「低脂肪牛乳」及び「無脂肪牛乳」の場合　</a:t>
            </a:r>
            <a:r>
              <a:rPr lang="ja-JP" altLang="en-US" sz="1400" dirty="0">
                <a:latin typeface="+mj-ea"/>
                <a:ea typeface="+mj-ea"/>
              </a:rPr>
              <a:t>・・・・・・・・・・・・・・・・・・・・・・・・・・・・ 　　</a:t>
            </a:r>
            <a:r>
              <a:rPr lang="ja-JP" altLang="en-US" sz="2300" dirty="0">
                <a:latin typeface="+mj-ea"/>
                <a:ea typeface="+mj-ea"/>
              </a:rPr>
              <a:t>５頁</a:t>
            </a:r>
            <a:endParaRPr lang="en-US" altLang="ja-JP" sz="2300" dirty="0">
              <a:latin typeface="+mj-ea"/>
              <a:ea typeface="+mj-ea"/>
            </a:endParaRPr>
          </a:p>
          <a:p>
            <a:pPr marL="0" indent="0">
              <a:buNone/>
            </a:pPr>
            <a:r>
              <a:rPr kumimoji="1" lang="en-US" altLang="ja-JP" sz="2400" dirty="0">
                <a:latin typeface="+mj-ea"/>
                <a:ea typeface="+mj-ea"/>
              </a:rPr>
              <a:t>  (2)</a:t>
            </a:r>
            <a:r>
              <a:rPr kumimoji="1" lang="ja-JP" altLang="en-US" sz="2400" dirty="0">
                <a:latin typeface="+mj-ea"/>
                <a:ea typeface="+mj-ea"/>
              </a:rPr>
              <a:t>　「加工乳」、「乳飲料」の場合　　　</a:t>
            </a:r>
            <a:r>
              <a:rPr kumimoji="1" lang="ja-JP" altLang="en-US" sz="1400" dirty="0">
                <a:latin typeface="+mj-ea"/>
                <a:ea typeface="+mj-ea"/>
              </a:rPr>
              <a:t>・・・・・・・・・・・・・・・・・・・・・・・・・・・・・・・・・・・・・・・・・・・・・・・・・・・・・・・・・・・・・・・・・・・・・・・・・・・・・・・・・・・・・・・・・・・・・・・・・・・・・　　</a:t>
            </a:r>
            <a:r>
              <a:rPr kumimoji="1" lang="ja-JP" altLang="en-US" sz="2300" dirty="0">
                <a:latin typeface="+mj-ea"/>
                <a:ea typeface="+mj-ea"/>
              </a:rPr>
              <a:t>７頁</a:t>
            </a:r>
            <a:endParaRPr kumimoji="1" lang="en-US" altLang="ja-JP" sz="2300" dirty="0"/>
          </a:p>
          <a:p>
            <a:pPr marL="0" indent="0">
              <a:buNone/>
            </a:pPr>
            <a:endParaRPr kumimoji="1" lang="en-US" altLang="ja-JP" sz="2200" dirty="0">
              <a:latin typeface="+mj-ea"/>
              <a:ea typeface="+mj-ea"/>
            </a:endParaRPr>
          </a:p>
          <a:p>
            <a:pPr marL="0" indent="0">
              <a:buNone/>
            </a:pPr>
            <a:endParaRPr kumimoji="1" lang="en-US" altLang="ja-JP" sz="2400" dirty="0">
              <a:latin typeface="+mj-ea"/>
              <a:ea typeface="+mj-ea"/>
            </a:endParaRPr>
          </a:p>
          <a:p>
            <a:pPr marL="0" indent="0">
              <a:buNone/>
            </a:pPr>
            <a:r>
              <a:rPr kumimoji="1" lang="ja-JP" altLang="en-US" sz="2400" dirty="0">
                <a:latin typeface="+mj-ea"/>
                <a:ea typeface="+mj-ea"/>
              </a:rPr>
              <a:t>１．例外的な表示について</a:t>
            </a:r>
            <a:endParaRPr kumimoji="1" lang="en-US" altLang="ja-JP" sz="2400" dirty="0">
              <a:latin typeface="+mj-ea"/>
              <a:ea typeface="+mj-ea"/>
            </a:endParaRPr>
          </a:p>
          <a:p>
            <a:pPr marL="0" indent="0">
              <a:buNone/>
            </a:pPr>
            <a:r>
              <a:rPr lang="en-US" altLang="ja-JP" sz="2400" dirty="0">
                <a:latin typeface="+mj-ea"/>
                <a:ea typeface="+mj-ea"/>
              </a:rPr>
              <a:t>  (1)</a:t>
            </a:r>
            <a:r>
              <a:rPr lang="ja-JP" altLang="en-US" sz="2400" dirty="0">
                <a:latin typeface="+mj-ea"/>
                <a:ea typeface="+mj-ea"/>
              </a:rPr>
              <a:t>　「又は表示」とは　　</a:t>
            </a:r>
            <a:r>
              <a:rPr lang="ja-JP" altLang="en-US" sz="1400" dirty="0">
                <a:latin typeface="+mj-ea"/>
                <a:ea typeface="+mj-ea"/>
              </a:rPr>
              <a:t>・・・・・・・・・・・・・・・・・・・・・・・・・・・・・・・・・・・・・・・・・・・・・・・・・・・・・・・・・・・・・・・・・・・・・・・・・・・・・・・・・・・・・・・・・・・・・・・・・・・・・・・・・・・・・・・・・・・・・・・・ </a:t>
            </a:r>
            <a:r>
              <a:rPr lang="ja-JP" altLang="en-US" sz="2300" dirty="0">
                <a:latin typeface="+mj-ea"/>
                <a:ea typeface="+mj-ea"/>
              </a:rPr>
              <a:t>１２頁</a:t>
            </a:r>
            <a:endParaRPr lang="en-US" altLang="ja-JP" sz="2300" dirty="0">
              <a:latin typeface="+mj-ea"/>
              <a:ea typeface="+mj-ea"/>
            </a:endParaRPr>
          </a:p>
          <a:p>
            <a:pPr marL="0" indent="0">
              <a:buNone/>
            </a:pPr>
            <a:r>
              <a:rPr lang="en-US" altLang="ja-JP" sz="2400" dirty="0">
                <a:latin typeface="+mj-ea"/>
                <a:ea typeface="+mj-ea"/>
              </a:rPr>
              <a:t>  (2)</a:t>
            </a:r>
            <a:r>
              <a:rPr lang="ja-JP" altLang="en-US" sz="2400" dirty="0">
                <a:latin typeface="+mj-ea"/>
                <a:ea typeface="+mj-ea"/>
              </a:rPr>
              <a:t>　「大括り表示」とは　　</a:t>
            </a:r>
            <a:r>
              <a:rPr lang="ja-JP" altLang="en-US" sz="1400" dirty="0">
                <a:latin typeface="+mj-ea"/>
                <a:ea typeface="+mj-ea"/>
              </a:rPr>
              <a:t>・・・・・・・・・・・・・・・・・・・・・・・・・・・・・・・・・・・・・・・・・・・・・・・・・・・・・・・・・・・・・・・・・・・・・・・・・・・・・・・・・・・・・・・・・・・・・・・・・・・・・・・・・・・・・・・・・・・・・・</a:t>
            </a:r>
            <a:r>
              <a:rPr lang="ja-JP" altLang="en-US" sz="2300" dirty="0">
                <a:latin typeface="+mj-ea"/>
                <a:ea typeface="+mj-ea"/>
              </a:rPr>
              <a:t>１３頁</a:t>
            </a:r>
            <a:endParaRPr lang="en-US" altLang="ja-JP" sz="2300" dirty="0">
              <a:latin typeface="+mj-ea"/>
              <a:ea typeface="+mj-ea"/>
            </a:endParaRPr>
          </a:p>
          <a:p>
            <a:pPr marL="0" indent="0">
              <a:buNone/>
            </a:pPr>
            <a:r>
              <a:rPr lang="ja-JP" altLang="en-US" sz="2400" dirty="0">
                <a:latin typeface="+mj-ea"/>
                <a:ea typeface="+mj-ea"/>
              </a:rPr>
              <a:t>　</a:t>
            </a:r>
            <a:r>
              <a:rPr lang="en-US" altLang="ja-JP" sz="2400" dirty="0">
                <a:latin typeface="+mj-ea"/>
                <a:ea typeface="+mj-ea"/>
              </a:rPr>
              <a:t>(3)</a:t>
            </a:r>
            <a:r>
              <a:rPr lang="ja-JP" altLang="en-US" sz="2400" dirty="0">
                <a:latin typeface="+mj-ea"/>
                <a:ea typeface="+mj-ea"/>
              </a:rPr>
              <a:t>　「又は表示」、「大括り表示」の使用にあたっての条件となる保管資料について　</a:t>
            </a:r>
            <a:r>
              <a:rPr lang="ja-JP" altLang="en-US" sz="1500" dirty="0">
                <a:latin typeface="+mj-ea"/>
                <a:ea typeface="+mj-ea"/>
              </a:rPr>
              <a:t>・・・・・・・・・・・・・・・・・・・・・・・・・・・・・・・・</a:t>
            </a:r>
            <a:r>
              <a:rPr lang="ja-JP" altLang="en-US" sz="2300" dirty="0">
                <a:latin typeface="+mj-ea"/>
                <a:ea typeface="+mj-ea"/>
              </a:rPr>
              <a:t>１４頁</a:t>
            </a:r>
            <a:endParaRPr lang="en-US" altLang="ja-JP" sz="2300" dirty="0">
              <a:latin typeface="+mj-ea"/>
              <a:ea typeface="+mj-ea"/>
            </a:endParaRPr>
          </a:p>
          <a:p>
            <a:pPr marL="0" indent="0">
              <a:buNone/>
            </a:pPr>
            <a:r>
              <a:rPr lang="ja-JP" altLang="en-US" sz="2400" dirty="0">
                <a:latin typeface="+mj-ea"/>
                <a:ea typeface="+mj-ea"/>
              </a:rPr>
              <a:t>　</a:t>
            </a:r>
            <a:r>
              <a:rPr lang="en-US" altLang="ja-JP" sz="2400" dirty="0">
                <a:latin typeface="+mj-ea"/>
                <a:ea typeface="+mj-ea"/>
              </a:rPr>
              <a:t>(4)</a:t>
            </a:r>
            <a:r>
              <a:rPr lang="ja-JP" altLang="en-US" sz="2400" dirty="0">
                <a:latin typeface="+mj-ea"/>
                <a:ea typeface="+mj-ea"/>
              </a:rPr>
              <a:t>　</a:t>
            </a:r>
            <a:r>
              <a:rPr lang="ja-JP" altLang="en-US" sz="2100" dirty="0">
                <a:latin typeface="+mj-ea"/>
                <a:ea typeface="+mj-ea"/>
              </a:rPr>
              <a:t>「過去の一定期間における産地別使用実績」及び「今後の一定期間における産地別使用計画」　の資料について　</a:t>
            </a:r>
            <a:r>
              <a:rPr lang="ja-JP" altLang="en-US" sz="1500" dirty="0">
                <a:latin typeface="+mj-ea"/>
                <a:ea typeface="+mj-ea"/>
              </a:rPr>
              <a:t>・・・・・・・・・ </a:t>
            </a:r>
            <a:r>
              <a:rPr lang="ja-JP" altLang="en-US" sz="2300" dirty="0">
                <a:latin typeface="+mj-ea"/>
                <a:ea typeface="+mj-ea"/>
              </a:rPr>
              <a:t>１５頁</a:t>
            </a:r>
            <a:r>
              <a:rPr lang="ja-JP" altLang="en-US" sz="2400" dirty="0">
                <a:latin typeface="+mj-ea"/>
                <a:ea typeface="+mj-ea"/>
              </a:rPr>
              <a:t>　    </a:t>
            </a:r>
            <a:endParaRPr lang="en-US" altLang="ja-JP" sz="2400" dirty="0">
              <a:latin typeface="+mj-ea"/>
              <a:ea typeface="+mj-ea"/>
            </a:endParaRPr>
          </a:p>
          <a:p>
            <a:pPr marL="0" indent="0">
              <a:buNone/>
            </a:pPr>
            <a:r>
              <a:rPr lang="en-US" altLang="ja-JP" sz="2400" dirty="0">
                <a:latin typeface="+mj-ea"/>
                <a:ea typeface="+mj-ea"/>
              </a:rPr>
              <a:t>  (5)</a:t>
            </a:r>
            <a:r>
              <a:rPr lang="ja-JP" altLang="en-US" sz="2400" dirty="0">
                <a:latin typeface="+mj-ea"/>
                <a:ea typeface="+mj-ea"/>
              </a:rPr>
              <a:t>　「大括り表示」＋「又は表示」とは　　</a:t>
            </a:r>
            <a:r>
              <a:rPr lang="ja-JP" altLang="en-US" sz="1500" dirty="0">
                <a:latin typeface="+mj-ea"/>
                <a:ea typeface="+mj-ea"/>
              </a:rPr>
              <a:t>・・・・・・・・・・・・・・・・・・・・・・・・・・・・・・・・・・・・・・・・・・・・・・・・・・・・・・・・・・・・・・・・・・・・・・・・・・・・・・・・・・・・・・・・・</a:t>
            </a:r>
            <a:r>
              <a:rPr lang="ja-JP" altLang="en-US" sz="2300" dirty="0">
                <a:latin typeface="+mj-ea"/>
                <a:ea typeface="+mj-ea"/>
              </a:rPr>
              <a:t>１６頁</a:t>
            </a:r>
            <a:endParaRPr lang="en-US" altLang="ja-JP" sz="2300" dirty="0">
              <a:latin typeface="+mj-ea"/>
              <a:ea typeface="+mj-ea"/>
            </a:endParaRPr>
          </a:p>
          <a:p>
            <a:pPr marL="0" indent="0">
              <a:buNone/>
            </a:pPr>
            <a:r>
              <a:rPr lang="ja-JP" altLang="en-US" sz="2400" dirty="0">
                <a:latin typeface="+mj-ea"/>
                <a:ea typeface="+mj-ea"/>
              </a:rPr>
              <a:t>２．例外的な表示例の紹介（表示対象の原材料名が「乳飲料」の場合）　　</a:t>
            </a:r>
            <a:r>
              <a:rPr lang="ja-JP" altLang="en-US" sz="1400" dirty="0">
                <a:latin typeface="+mj-ea"/>
                <a:ea typeface="+mj-ea"/>
              </a:rPr>
              <a:t>・・・・・・・・・・・・・・・・・・・・・・・・・・・・・・・・・・・・・・・・・・・・・・・・・・・</a:t>
            </a:r>
            <a:r>
              <a:rPr lang="ja-JP" altLang="en-US" sz="2300" dirty="0">
                <a:latin typeface="+mj-ea"/>
                <a:ea typeface="+mj-ea"/>
              </a:rPr>
              <a:t>１７頁</a:t>
            </a:r>
            <a:endParaRPr lang="en-US" altLang="ja-JP" sz="2300" dirty="0">
              <a:latin typeface="+mj-ea"/>
              <a:ea typeface="+mj-ea"/>
            </a:endParaRPr>
          </a:p>
          <a:p>
            <a:pPr marL="0" indent="0">
              <a:buNone/>
            </a:pPr>
            <a:r>
              <a:rPr kumimoji="1" lang="ja-JP" altLang="en-US" sz="2400" dirty="0">
                <a:latin typeface="+mj-ea"/>
                <a:ea typeface="+mj-ea"/>
              </a:rPr>
              <a:t>３．最近の違反事例　　</a:t>
            </a:r>
            <a:r>
              <a:rPr kumimoji="1" lang="ja-JP" altLang="en-US" sz="1400" dirty="0">
                <a:latin typeface="+mj-ea"/>
                <a:ea typeface="+mj-ea"/>
              </a:rPr>
              <a:t>　・・・・・・・・・・・・・・・・・・・・・・・・・・・・・・・・・・・・・・・・・・・・・・・・・・・・・・・・・・・・・・・・・・・・・・・・・・・・・・・・・・・・・・・・・・・・・・・・・・・・・・・・・・・・・・・・・・・・・・・・・  </a:t>
            </a:r>
            <a:r>
              <a:rPr kumimoji="1" lang="ja-JP" altLang="en-US" sz="2300" dirty="0">
                <a:latin typeface="+mj-ea"/>
                <a:ea typeface="+mj-ea"/>
              </a:rPr>
              <a:t>２３頁</a:t>
            </a:r>
            <a:endParaRPr kumimoji="1" lang="ja-JP" altLang="en-US" sz="2300" dirty="0"/>
          </a:p>
        </p:txBody>
      </p:sp>
      <p:sp>
        <p:nvSpPr>
          <p:cNvPr id="4" name="正方形/長方形 3">
            <a:extLst>
              <a:ext uri="{FF2B5EF4-FFF2-40B4-BE49-F238E27FC236}">
                <a16:creationId xmlns:a16="http://schemas.microsoft.com/office/drawing/2014/main" id="{F6ED7EB9-C113-48D4-9A3D-747FFDE4B490}"/>
              </a:ext>
            </a:extLst>
          </p:cNvPr>
          <p:cNvSpPr/>
          <p:nvPr/>
        </p:nvSpPr>
        <p:spPr>
          <a:xfrm>
            <a:off x="514350" y="2930980"/>
            <a:ext cx="987879" cy="408214"/>
          </a:xfrm>
          <a:prstGeom prst="rect">
            <a:avLst/>
          </a:prstGeom>
          <a:solidFill>
            <a:srgbClr val="99FF99"/>
          </a:solidFill>
          <a:ln w="285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rPr>
              <a:t>参考</a:t>
            </a:r>
            <a:endParaRPr kumimoji="1" lang="ja-JP" altLang="en-US" dirty="0"/>
          </a:p>
        </p:txBody>
      </p:sp>
      <p:sp>
        <p:nvSpPr>
          <p:cNvPr id="6" name="スライド番号プレースホルダー 4">
            <a:extLst>
              <a:ext uri="{FF2B5EF4-FFF2-40B4-BE49-F238E27FC236}">
                <a16:creationId xmlns:a16="http://schemas.microsoft.com/office/drawing/2014/main" id="{56E42156-6407-44E0-8348-F807374CC385}"/>
              </a:ext>
            </a:extLst>
          </p:cNvPr>
          <p:cNvSpPr>
            <a:spLocks noGrp="1"/>
          </p:cNvSpPr>
          <p:nvPr>
            <p:ph type="sldNum" sz="quarter" idx="12"/>
          </p:nvPr>
        </p:nvSpPr>
        <p:spPr>
          <a:xfrm>
            <a:off x="11803343" y="6443203"/>
            <a:ext cx="367250" cy="414797"/>
          </a:xfrm>
        </p:spPr>
        <p:txBody>
          <a:bodyPr/>
          <a:lstStyle/>
          <a:p>
            <a:fld id="{6D22F896-40B5-4ADD-8801-0D06FADFA095}" type="slidenum">
              <a:rPr lang="en-US" sz="2800" smtClean="0"/>
              <a:t>2</a:t>
            </a:fld>
            <a:endParaRPr lang="en-US" sz="2800" dirty="0"/>
          </a:p>
        </p:txBody>
      </p:sp>
    </p:spTree>
    <p:extLst>
      <p:ext uri="{BB962C8B-B14F-4D97-AF65-F5344CB8AC3E}">
        <p14:creationId xmlns:p14="http://schemas.microsoft.com/office/powerpoint/2010/main" val="26220919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E3318B9-F01C-4C16-9749-BD924CA95A99}"/>
              </a:ext>
            </a:extLst>
          </p:cNvPr>
          <p:cNvSpPr>
            <a:spLocks noGrp="1"/>
          </p:cNvSpPr>
          <p:nvPr>
            <p:ph type="title"/>
          </p:nvPr>
        </p:nvSpPr>
        <p:spPr>
          <a:xfrm>
            <a:off x="913774" y="212270"/>
            <a:ext cx="10364451" cy="1020535"/>
          </a:xfrm>
          <a:solidFill>
            <a:schemeClr val="accent6">
              <a:lumMod val="20000"/>
              <a:lumOff val="80000"/>
            </a:schemeClr>
          </a:solidFill>
          <a:ln w="19050">
            <a:solidFill>
              <a:srgbClr val="0070C0"/>
            </a:solidFill>
          </a:ln>
        </p:spPr>
        <p:txBody>
          <a:bodyPr>
            <a:normAutofit fontScale="90000"/>
          </a:bodyPr>
          <a:lstStyle/>
          <a:p>
            <a:br>
              <a:rPr kumimoji="1" lang="en-US" altLang="ja-JP" sz="1600" u="sng" dirty="0"/>
            </a:br>
            <a:r>
              <a:rPr kumimoji="1" lang="ja-JP" altLang="en-US" sz="4400" dirty="0">
                <a:solidFill>
                  <a:srgbClr val="F22300"/>
                </a:solidFill>
              </a:rPr>
              <a:t>パターン３</a:t>
            </a:r>
            <a:br>
              <a:rPr kumimoji="1" lang="en-US" altLang="ja-JP" sz="1600" dirty="0"/>
            </a:br>
            <a:r>
              <a:rPr kumimoji="1" lang="ja-JP" altLang="en-US" sz="1600" dirty="0"/>
              <a:t>～使用した原材料が</a:t>
            </a:r>
            <a:r>
              <a:rPr kumimoji="1" lang="ja-JP" altLang="en-US" sz="2000" dirty="0"/>
              <a:t>「外国製造３か国以上」</a:t>
            </a:r>
            <a:r>
              <a:rPr kumimoji="1" lang="ja-JP" altLang="en-US" sz="1600" dirty="0"/>
              <a:t>の場合～</a:t>
            </a:r>
            <a:br>
              <a:rPr kumimoji="1" lang="en-US" altLang="ja-JP" sz="1600" dirty="0"/>
            </a:br>
            <a:endParaRPr kumimoji="1" lang="ja-JP" altLang="en-US" sz="1600" dirty="0"/>
          </a:p>
        </p:txBody>
      </p:sp>
      <p:sp>
        <p:nvSpPr>
          <p:cNvPr id="3" name="コンテンツ プレースホルダー 2">
            <a:extLst>
              <a:ext uri="{FF2B5EF4-FFF2-40B4-BE49-F238E27FC236}">
                <a16:creationId xmlns:a16="http://schemas.microsoft.com/office/drawing/2014/main" id="{937732D6-1696-4DB9-BB21-A9E8C104B80D}"/>
              </a:ext>
            </a:extLst>
          </p:cNvPr>
          <p:cNvSpPr>
            <a:spLocks noGrp="1"/>
          </p:cNvSpPr>
          <p:nvPr>
            <p:ph sz="quarter" idx="13"/>
          </p:nvPr>
        </p:nvSpPr>
        <p:spPr>
          <a:xfrm>
            <a:off x="547007" y="1469570"/>
            <a:ext cx="11217730" cy="4433209"/>
          </a:xfrm>
          <a:solidFill>
            <a:schemeClr val="bg1"/>
          </a:solidFill>
          <a:ln w="19050">
            <a:solidFill>
              <a:srgbClr val="0070C0"/>
            </a:solidFill>
          </a:ln>
        </p:spPr>
        <p:txBody>
          <a:bodyPr>
            <a:normAutofit/>
          </a:bodyPr>
          <a:lstStyle/>
          <a:p>
            <a:pPr marL="0" indent="0">
              <a:buNone/>
            </a:pPr>
            <a:r>
              <a:rPr lang="ja-JP" altLang="en-US" sz="2800" dirty="0">
                <a:solidFill>
                  <a:srgbClr val="FF0000"/>
                </a:solidFill>
                <a:latin typeface="+mj-ea"/>
                <a:ea typeface="+mj-ea"/>
              </a:rPr>
              <a:t>「又は表示」又は「大括り表示」で表示</a:t>
            </a:r>
            <a:endParaRPr lang="en-US" altLang="ja-JP" sz="2800" dirty="0">
              <a:solidFill>
                <a:srgbClr val="FF0000"/>
              </a:solidFill>
              <a:latin typeface="+mj-ea"/>
              <a:ea typeface="+mj-ea"/>
            </a:endParaRPr>
          </a:p>
          <a:p>
            <a:r>
              <a:rPr lang="ja-JP" altLang="en-US" sz="2400" b="1" u="sng" dirty="0">
                <a:latin typeface="+mj-ea"/>
                <a:ea typeface="+mj-ea"/>
              </a:rPr>
              <a:t>乳製品（ニージーランド製造</a:t>
            </a:r>
            <a:r>
              <a:rPr lang="ja-JP" altLang="en-US" sz="2400" b="1" u="sng" dirty="0">
                <a:solidFill>
                  <a:srgbClr val="F22300"/>
                </a:solidFill>
                <a:latin typeface="+mj-ea"/>
                <a:ea typeface="+mj-ea"/>
              </a:rPr>
              <a:t>又は</a:t>
            </a:r>
            <a:r>
              <a:rPr lang="ja-JP" altLang="en-US" sz="2400" b="1" u="sng" dirty="0">
                <a:latin typeface="+mj-ea"/>
                <a:ea typeface="+mj-ea"/>
              </a:rPr>
              <a:t>オランダ製造</a:t>
            </a:r>
            <a:r>
              <a:rPr lang="ja-JP" altLang="en-US" sz="2400" b="1" u="sng" dirty="0">
                <a:solidFill>
                  <a:srgbClr val="F22300"/>
                </a:solidFill>
                <a:latin typeface="+mj-ea"/>
                <a:ea typeface="+mj-ea"/>
              </a:rPr>
              <a:t>又は</a:t>
            </a:r>
            <a:r>
              <a:rPr lang="ja-JP" altLang="en-US" sz="2400" b="1" u="sng" dirty="0">
                <a:latin typeface="+mj-ea"/>
                <a:ea typeface="+mj-ea"/>
              </a:rPr>
              <a:t>ドイツ製造）</a:t>
            </a:r>
            <a:endParaRPr lang="en-US" altLang="ja-JP" sz="2400" b="1" u="sng" dirty="0">
              <a:latin typeface="+mj-ea"/>
              <a:ea typeface="+mj-ea"/>
            </a:endParaRPr>
          </a:p>
          <a:p>
            <a:r>
              <a:rPr lang="ja-JP" altLang="en-US" sz="2400" b="1" u="sng" dirty="0">
                <a:latin typeface="+mj-ea"/>
                <a:ea typeface="+mj-ea"/>
              </a:rPr>
              <a:t>乳製品（ニージーランド製造</a:t>
            </a:r>
            <a:r>
              <a:rPr lang="ja-JP" altLang="en-US" sz="2400" b="1" u="sng" dirty="0">
                <a:solidFill>
                  <a:srgbClr val="F22300"/>
                </a:solidFill>
                <a:latin typeface="+mj-ea"/>
                <a:ea typeface="+mj-ea"/>
              </a:rPr>
              <a:t>又は</a:t>
            </a:r>
            <a:r>
              <a:rPr lang="ja-JP" altLang="en-US" sz="2400" b="1" u="sng" dirty="0">
                <a:latin typeface="+mj-ea"/>
                <a:ea typeface="+mj-ea"/>
              </a:rPr>
              <a:t>オランダ製造</a:t>
            </a:r>
            <a:r>
              <a:rPr lang="ja-JP" altLang="en-US" sz="2400" b="1" u="sng" dirty="0">
                <a:solidFill>
                  <a:srgbClr val="F22300"/>
                </a:solidFill>
                <a:latin typeface="+mj-ea"/>
                <a:ea typeface="+mj-ea"/>
              </a:rPr>
              <a:t>又は</a:t>
            </a:r>
            <a:r>
              <a:rPr lang="ja-JP" altLang="en-US" sz="2400" b="1" u="sng" dirty="0">
                <a:latin typeface="+mj-ea"/>
                <a:ea typeface="+mj-ea"/>
              </a:rPr>
              <a:t>その他）</a:t>
            </a:r>
            <a:endParaRPr lang="en-US" altLang="ja-JP" sz="2400" b="1" u="sng" dirty="0">
              <a:latin typeface="+mj-ea"/>
              <a:ea typeface="+mj-ea"/>
            </a:endParaRPr>
          </a:p>
          <a:p>
            <a:r>
              <a:rPr lang="ja-JP" altLang="en-US" sz="2400" b="1" u="sng" dirty="0"/>
              <a:t>乳製品（</a:t>
            </a:r>
            <a:r>
              <a:rPr lang="ja-JP" altLang="en-US" sz="2400" b="1" u="sng" dirty="0">
                <a:solidFill>
                  <a:srgbClr val="F22300"/>
                </a:solidFill>
              </a:rPr>
              <a:t>外国製造</a:t>
            </a:r>
            <a:r>
              <a:rPr lang="ja-JP" altLang="en-US" sz="2400" b="1" u="sng" dirty="0"/>
              <a:t>）</a:t>
            </a:r>
            <a:r>
              <a:rPr lang="ja-JP" altLang="en-US" sz="2400" b="1" dirty="0"/>
              <a:t>　</a:t>
            </a:r>
            <a:r>
              <a:rPr lang="ja-JP" altLang="en-US" sz="1600" b="1" dirty="0"/>
              <a:t>（注）</a:t>
            </a:r>
            <a:endParaRPr lang="en-US" altLang="ja-JP" sz="1600" b="1" dirty="0"/>
          </a:p>
          <a:p>
            <a:pPr marL="0" indent="0">
              <a:buNone/>
            </a:pPr>
            <a:r>
              <a:rPr lang="ja-JP" altLang="en-US" dirty="0"/>
              <a:t>　</a:t>
            </a:r>
            <a:r>
              <a:rPr lang="ja-JP" altLang="en-US" sz="1400" dirty="0">
                <a:solidFill>
                  <a:srgbClr val="0070C0"/>
                </a:solidFill>
              </a:rPr>
              <a:t>　</a:t>
            </a:r>
            <a:r>
              <a:rPr lang="ja-JP" altLang="en-US" sz="1400" b="1" dirty="0">
                <a:solidFill>
                  <a:srgbClr val="0070C0"/>
                </a:solidFill>
                <a:latin typeface="+mj-ea"/>
                <a:ea typeface="+mj-ea"/>
              </a:rPr>
              <a:t>　「枠外」　</a:t>
            </a:r>
            <a:r>
              <a:rPr lang="en-US" altLang="ja-JP" sz="1400" b="1" dirty="0">
                <a:solidFill>
                  <a:srgbClr val="0070C0"/>
                </a:solidFill>
                <a:latin typeface="+mj-ea"/>
                <a:ea typeface="+mj-ea"/>
              </a:rPr>
              <a:t>※</a:t>
            </a:r>
            <a:r>
              <a:rPr lang="ja-JP" altLang="en-US" sz="1400" b="1" dirty="0">
                <a:solidFill>
                  <a:srgbClr val="0070C0"/>
                </a:solidFill>
                <a:latin typeface="+mj-ea"/>
                <a:ea typeface="+mj-ea"/>
              </a:rPr>
              <a:t>乳製品の製造地は、</a:t>
            </a:r>
            <a:r>
              <a:rPr lang="en-US" altLang="ja-JP" sz="1400" b="1" dirty="0">
                <a:solidFill>
                  <a:srgbClr val="0070C0"/>
                </a:solidFill>
                <a:latin typeface="+mj-ea"/>
                <a:ea typeface="+mj-ea"/>
              </a:rPr>
              <a:t>2019</a:t>
            </a:r>
            <a:r>
              <a:rPr lang="ja-JP" altLang="en-US" sz="1400" b="1" dirty="0">
                <a:solidFill>
                  <a:srgbClr val="0070C0"/>
                </a:solidFill>
                <a:latin typeface="+mj-ea"/>
                <a:ea typeface="+mj-ea"/>
              </a:rPr>
              <a:t>年の使用実績順による。</a:t>
            </a:r>
            <a:endParaRPr lang="en-US" altLang="ja-JP" sz="1400" b="1" dirty="0">
              <a:solidFill>
                <a:srgbClr val="0070C0"/>
              </a:solidFill>
              <a:latin typeface="+mj-ea"/>
              <a:ea typeface="+mj-ea"/>
            </a:endParaRPr>
          </a:p>
          <a:p>
            <a:pPr marL="0" indent="0">
              <a:buNone/>
            </a:pPr>
            <a:r>
              <a:rPr lang="ja-JP" altLang="en-US" dirty="0"/>
              <a:t>　</a:t>
            </a:r>
            <a:r>
              <a:rPr lang="ja-JP" altLang="en-US" b="1" dirty="0">
                <a:latin typeface="+mn-ea"/>
              </a:rPr>
              <a:t>　</a:t>
            </a:r>
            <a:r>
              <a:rPr lang="ja-JP" altLang="en-US" sz="1600" b="1" dirty="0">
                <a:latin typeface="+mn-ea"/>
              </a:rPr>
              <a:t>⇒　昨年の実績において乳製品をニュージーランド製造６０％、オランダ製造３０％、ドイツ製造１０％を切り替えながら使用した場合であって、今後の１年間に使用される予定が同じ場合。</a:t>
            </a:r>
            <a:endParaRPr lang="en-US" altLang="ja-JP" sz="1600" b="1" dirty="0">
              <a:latin typeface="+mn-ea"/>
            </a:endParaRPr>
          </a:p>
          <a:p>
            <a:pPr marL="0" indent="0">
              <a:buNone/>
            </a:pPr>
            <a:r>
              <a:rPr lang="ja-JP" altLang="en-US" b="1" dirty="0">
                <a:latin typeface="+mn-ea"/>
              </a:rPr>
              <a:t>　　　</a:t>
            </a:r>
            <a:r>
              <a:rPr lang="ja-JP" altLang="en-US" sz="1600" b="1" dirty="0">
                <a:latin typeface="+mn-ea"/>
              </a:rPr>
              <a:t>　（注）　</a:t>
            </a:r>
            <a:r>
              <a:rPr lang="ja-JP" altLang="en-US" sz="1600" b="1" u="sng" dirty="0">
                <a:latin typeface="+mn-ea"/>
              </a:rPr>
              <a:t>ニュージーランド製造、オランダ製造、ドイツ製造を</a:t>
            </a:r>
            <a:r>
              <a:rPr lang="ja-JP" altLang="en-US" sz="1600" b="1" u="sng" dirty="0">
                <a:solidFill>
                  <a:srgbClr val="F22300"/>
                </a:solidFill>
                <a:latin typeface="+mn-ea"/>
              </a:rPr>
              <a:t>「外国製造」</a:t>
            </a:r>
            <a:r>
              <a:rPr lang="ja-JP" altLang="en-US" sz="1600" b="1" u="sng" dirty="0">
                <a:latin typeface="+mn-ea"/>
              </a:rPr>
              <a:t>と括って表示。</a:t>
            </a:r>
            <a:endParaRPr kumimoji="1" lang="ja-JP" altLang="en-US" sz="1600" b="1" u="sng" dirty="0">
              <a:latin typeface="+mn-ea"/>
            </a:endParaRPr>
          </a:p>
          <a:p>
            <a:pPr marL="0" indent="0">
              <a:buNone/>
            </a:pPr>
            <a:endParaRPr lang="en-US" altLang="ja-JP" dirty="0"/>
          </a:p>
          <a:p>
            <a:pPr marL="0" indent="0">
              <a:buNone/>
            </a:pPr>
            <a:endParaRPr lang="en-US" altLang="ja-JP" dirty="0">
              <a:latin typeface="+mn-ea"/>
            </a:endParaRPr>
          </a:p>
          <a:p>
            <a:pPr marL="0" indent="0">
              <a:buNone/>
            </a:pPr>
            <a:endParaRPr kumimoji="1" lang="ja-JP" altLang="en-US" dirty="0"/>
          </a:p>
        </p:txBody>
      </p:sp>
      <p:sp>
        <p:nvSpPr>
          <p:cNvPr id="5" name="四角形: 角を丸くする 4">
            <a:extLst>
              <a:ext uri="{FF2B5EF4-FFF2-40B4-BE49-F238E27FC236}">
                <a16:creationId xmlns:a16="http://schemas.microsoft.com/office/drawing/2014/main" id="{E47F6A64-CF81-41FA-8F86-ABAD07D954CE}"/>
              </a:ext>
            </a:extLst>
          </p:cNvPr>
          <p:cNvSpPr/>
          <p:nvPr/>
        </p:nvSpPr>
        <p:spPr>
          <a:xfrm>
            <a:off x="1314450" y="553042"/>
            <a:ext cx="1159329" cy="443001"/>
          </a:xfrm>
          <a:prstGeom prst="roundRect">
            <a:avLst>
              <a:gd name="adj" fmla="val 16667"/>
            </a:avLst>
          </a:prstGeom>
          <a:solidFill>
            <a:srgbClr val="99FF99"/>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800" dirty="0"/>
              <a:t>参考</a:t>
            </a:r>
          </a:p>
        </p:txBody>
      </p:sp>
      <p:sp>
        <p:nvSpPr>
          <p:cNvPr id="4" name="スライド番号プレースホルダー 3">
            <a:extLst>
              <a:ext uri="{FF2B5EF4-FFF2-40B4-BE49-F238E27FC236}">
                <a16:creationId xmlns:a16="http://schemas.microsoft.com/office/drawing/2014/main" id="{3D635D4C-5E3D-4F5F-9AAF-E394802E3FEF}"/>
              </a:ext>
            </a:extLst>
          </p:cNvPr>
          <p:cNvSpPr>
            <a:spLocks noGrp="1"/>
          </p:cNvSpPr>
          <p:nvPr>
            <p:ph type="sldNum" sz="quarter" idx="12"/>
          </p:nvPr>
        </p:nvSpPr>
        <p:spPr>
          <a:xfrm>
            <a:off x="10815122" y="6195439"/>
            <a:ext cx="1472293" cy="900582"/>
          </a:xfrm>
        </p:spPr>
        <p:txBody>
          <a:bodyPr/>
          <a:lstStyle/>
          <a:p>
            <a:fld id="{6D22F896-40B5-4ADD-8801-0D06FADFA095}" type="slidenum">
              <a:rPr lang="en-US" sz="2800" smtClean="0"/>
              <a:t>20</a:t>
            </a:fld>
            <a:endParaRPr lang="en-US" sz="2800" dirty="0"/>
          </a:p>
        </p:txBody>
      </p:sp>
    </p:spTree>
    <p:extLst>
      <p:ext uri="{BB962C8B-B14F-4D97-AF65-F5344CB8AC3E}">
        <p14:creationId xmlns:p14="http://schemas.microsoft.com/office/powerpoint/2010/main" val="25791283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E3318B9-F01C-4C16-9749-BD924CA95A99}"/>
              </a:ext>
            </a:extLst>
          </p:cNvPr>
          <p:cNvSpPr>
            <a:spLocks noGrp="1"/>
          </p:cNvSpPr>
          <p:nvPr>
            <p:ph type="title"/>
          </p:nvPr>
        </p:nvSpPr>
        <p:spPr>
          <a:xfrm>
            <a:off x="913774" y="285749"/>
            <a:ext cx="10364451" cy="1020535"/>
          </a:xfrm>
          <a:solidFill>
            <a:schemeClr val="accent6">
              <a:lumMod val="20000"/>
              <a:lumOff val="80000"/>
            </a:schemeClr>
          </a:solidFill>
          <a:ln w="19050">
            <a:solidFill>
              <a:srgbClr val="0070C0"/>
            </a:solidFill>
          </a:ln>
        </p:spPr>
        <p:txBody>
          <a:bodyPr>
            <a:normAutofit fontScale="90000"/>
          </a:bodyPr>
          <a:lstStyle/>
          <a:p>
            <a:br>
              <a:rPr kumimoji="1" lang="en-US" altLang="ja-JP" sz="1600" u="sng" dirty="0"/>
            </a:br>
            <a:r>
              <a:rPr kumimoji="1" lang="ja-JP" altLang="en-US" sz="4400" dirty="0">
                <a:solidFill>
                  <a:srgbClr val="F22300"/>
                </a:solidFill>
              </a:rPr>
              <a:t>パターン４</a:t>
            </a:r>
            <a:br>
              <a:rPr kumimoji="1" lang="en-US" altLang="ja-JP" sz="1600" dirty="0"/>
            </a:br>
            <a:r>
              <a:rPr kumimoji="1" lang="ja-JP" altLang="en-US" sz="1600" dirty="0"/>
              <a:t>～</a:t>
            </a:r>
            <a:r>
              <a:rPr kumimoji="1" lang="ja-JP" altLang="en-US" sz="1600" dirty="0">
                <a:latin typeface="+mj-ea"/>
              </a:rPr>
              <a:t>使用した原材料が　「国内製造＋外国製造３か国以上で、</a:t>
            </a:r>
            <a:r>
              <a:rPr kumimoji="1" lang="ja-JP" altLang="en-US" sz="1600" u="sng" dirty="0">
                <a:latin typeface="+mj-ea"/>
              </a:rPr>
              <a:t>国内製造と外国製造の合計の間で重量順位に変動なし</a:t>
            </a:r>
            <a:r>
              <a:rPr kumimoji="1" lang="ja-JP" altLang="en-US" sz="1600" dirty="0">
                <a:latin typeface="+mj-ea"/>
              </a:rPr>
              <a:t>」　の場合　～</a:t>
            </a:r>
            <a:br>
              <a:rPr kumimoji="1" lang="en-US" altLang="ja-JP" sz="1600" dirty="0">
                <a:latin typeface="+mj-ea"/>
              </a:rPr>
            </a:br>
            <a:endParaRPr kumimoji="1" lang="ja-JP" altLang="en-US" sz="1600" dirty="0">
              <a:latin typeface="+mj-ea"/>
            </a:endParaRPr>
          </a:p>
        </p:txBody>
      </p:sp>
      <p:sp>
        <p:nvSpPr>
          <p:cNvPr id="3" name="コンテンツ プレースホルダー 2">
            <a:extLst>
              <a:ext uri="{FF2B5EF4-FFF2-40B4-BE49-F238E27FC236}">
                <a16:creationId xmlns:a16="http://schemas.microsoft.com/office/drawing/2014/main" id="{937732D6-1696-4DB9-BB21-A9E8C104B80D}"/>
              </a:ext>
            </a:extLst>
          </p:cNvPr>
          <p:cNvSpPr>
            <a:spLocks noGrp="1"/>
          </p:cNvSpPr>
          <p:nvPr>
            <p:ph sz="quarter" idx="13"/>
          </p:nvPr>
        </p:nvSpPr>
        <p:spPr>
          <a:xfrm>
            <a:off x="547007" y="1567542"/>
            <a:ext cx="11217730" cy="4722725"/>
          </a:xfrm>
          <a:solidFill>
            <a:schemeClr val="bg1"/>
          </a:solidFill>
          <a:ln w="19050">
            <a:solidFill>
              <a:srgbClr val="0070C0"/>
            </a:solidFill>
          </a:ln>
        </p:spPr>
        <p:txBody>
          <a:bodyPr>
            <a:normAutofit/>
          </a:bodyPr>
          <a:lstStyle/>
          <a:p>
            <a:pPr marL="0" indent="0">
              <a:buNone/>
            </a:pPr>
            <a:r>
              <a:rPr lang="ja-JP" altLang="en-US" sz="2800" dirty="0">
                <a:solidFill>
                  <a:srgbClr val="FF0000"/>
                </a:solidFill>
                <a:latin typeface="+mj-ea"/>
                <a:ea typeface="+mj-ea"/>
              </a:rPr>
              <a:t>「又は表示」又は「大括り表示」のいずれかで表示</a:t>
            </a:r>
            <a:endParaRPr lang="en-US" altLang="ja-JP" sz="2800" dirty="0">
              <a:solidFill>
                <a:srgbClr val="FF0000"/>
              </a:solidFill>
              <a:latin typeface="+mj-ea"/>
              <a:ea typeface="+mj-ea"/>
            </a:endParaRPr>
          </a:p>
          <a:p>
            <a:r>
              <a:rPr lang="ja-JP" altLang="en-US" sz="2400" b="1" u="sng" dirty="0">
                <a:latin typeface="+mj-ea"/>
                <a:ea typeface="+mj-ea"/>
              </a:rPr>
              <a:t>乳製品（ニージーランド製造</a:t>
            </a:r>
            <a:r>
              <a:rPr lang="ja-JP" altLang="en-US" sz="2400" b="1" u="sng" dirty="0">
                <a:solidFill>
                  <a:srgbClr val="FF0000"/>
                </a:solidFill>
                <a:latin typeface="+mj-ea"/>
                <a:ea typeface="+mj-ea"/>
              </a:rPr>
              <a:t>又は</a:t>
            </a:r>
            <a:r>
              <a:rPr lang="ja-JP" altLang="en-US" sz="2400" b="1" u="sng" dirty="0">
                <a:latin typeface="+mj-ea"/>
                <a:ea typeface="+mj-ea"/>
              </a:rPr>
              <a:t>オランダ製造</a:t>
            </a:r>
            <a:r>
              <a:rPr lang="ja-JP" altLang="en-US" sz="2400" b="1" u="sng" dirty="0">
                <a:solidFill>
                  <a:srgbClr val="FF0000"/>
                </a:solidFill>
                <a:latin typeface="+mj-ea"/>
                <a:ea typeface="+mj-ea"/>
              </a:rPr>
              <a:t>又は</a:t>
            </a:r>
            <a:r>
              <a:rPr lang="ja-JP" altLang="en-US" sz="2400" b="1" u="sng" dirty="0">
                <a:latin typeface="+mj-ea"/>
                <a:ea typeface="+mj-ea"/>
              </a:rPr>
              <a:t>ドイツ製造</a:t>
            </a:r>
            <a:r>
              <a:rPr lang="ja-JP" altLang="en-US" sz="2400" b="1" u="sng" dirty="0">
                <a:solidFill>
                  <a:srgbClr val="FF0000"/>
                </a:solidFill>
                <a:latin typeface="+mj-ea"/>
                <a:ea typeface="+mj-ea"/>
              </a:rPr>
              <a:t>又は</a:t>
            </a:r>
            <a:r>
              <a:rPr lang="ja-JP" altLang="en-US" sz="2400" b="1" u="sng" dirty="0">
                <a:latin typeface="+mj-ea"/>
                <a:ea typeface="+mj-ea"/>
              </a:rPr>
              <a:t>国内製造）</a:t>
            </a:r>
            <a:endParaRPr lang="en-US" altLang="ja-JP" sz="2400" b="1" u="sng" dirty="0">
              <a:latin typeface="+mj-ea"/>
              <a:ea typeface="+mj-ea"/>
            </a:endParaRPr>
          </a:p>
          <a:p>
            <a:pPr>
              <a:tabLst>
                <a:tab pos="6816725" algn="l"/>
                <a:tab pos="7805738" algn="l"/>
              </a:tabLst>
            </a:pPr>
            <a:r>
              <a:rPr lang="ja-JP" altLang="en-US" sz="2400" b="1" u="sng" dirty="0">
                <a:latin typeface="+mj-ea"/>
                <a:ea typeface="+mj-ea"/>
              </a:rPr>
              <a:t>乳製品（ニージーランド製造</a:t>
            </a:r>
            <a:r>
              <a:rPr lang="ja-JP" altLang="en-US" sz="2400" b="1" u="sng" dirty="0">
                <a:solidFill>
                  <a:srgbClr val="FF0000"/>
                </a:solidFill>
                <a:latin typeface="+mj-ea"/>
                <a:ea typeface="+mj-ea"/>
              </a:rPr>
              <a:t>又は</a:t>
            </a:r>
            <a:r>
              <a:rPr lang="ja-JP" altLang="en-US" sz="2400" b="1" u="sng" dirty="0">
                <a:latin typeface="+mj-ea"/>
                <a:ea typeface="+mj-ea"/>
              </a:rPr>
              <a:t>オランダ製造</a:t>
            </a:r>
            <a:r>
              <a:rPr lang="ja-JP" altLang="en-US" sz="2400" b="1" u="sng" dirty="0">
                <a:solidFill>
                  <a:srgbClr val="FF0000"/>
                </a:solidFill>
                <a:latin typeface="+mj-ea"/>
                <a:ea typeface="+mj-ea"/>
              </a:rPr>
              <a:t>又は</a:t>
            </a:r>
            <a:r>
              <a:rPr lang="ja-JP" altLang="en-US" sz="2400" b="1" u="sng" dirty="0">
                <a:latin typeface="+mj-ea"/>
                <a:ea typeface="+mj-ea"/>
              </a:rPr>
              <a:t>その他）</a:t>
            </a:r>
            <a:endParaRPr lang="en-US" altLang="ja-JP" sz="2400" b="1" u="sng" dirty="0">
              <a:latin typeface="+mj-ea"/>
              <a:ea typeface="+mj-ea"/>
            </a:endParaRPr>
          </a:p>
          <a:p>
            <a:r>
              <a:rPr lang="ja-JP" altLang="en-US" sz="2400" b="1" u="sng" dirty="0"/>
              <a:t>乳製品（</a:t>
            </a:r>
            <a:r>
              <a:rPr lang="ja-JP" altLang="en-US" sz="2400" b="1" u="sng" dirty="0">
                <a:solidFill>
                  <a:srgbClr val="FF0000"/>
                </a:solidFill>
              </a:rPr>
              <a:t>外国製造、</a:t>
            </a:r>
            <a:r>
              <a:rPr lang="ja-JP" altLang="en-US" sz="2400" b="1" u="sng" dirty="0"/>
              <a:t>国内製造）</a:t>
            </a:r>
            <a:r>
              <a:rPr lang="ja-JP" altLang="en-US" sz="2400" b="1" dirty="0"/>
              <a:t>　</a:t>
            </a:r>
            <a:r>
              <a:rPr lang="ja-JP" altLang="en-US" sz="1600" b="1" dirty="0"/>
              <a:t>（注）</a:t>
            </a:r>
            <a:endParaRPr lang="en-US" altLang="ja-JP" sz="1600" b="1" dirty="0"/>
          </a:p>
          <a:p>
            <a:pPr marL="0" indent="0">
              <a:buNone/>
            </a:pPr>
            <a:r>
              <a:rPr lang="ja-JP" altLang="en-US" dirty="0"/>
              <a:t>　</a:t>
            </a:r>
            <a:r>
              <a:rPr lang="ja-JP" altLang="en-US" sz="1200" dirty="0"/>
              <a:t>　</a:t>
            </a:r>
            <a:r>
              <a:rPr lang="ja-JP" altLang="en-US" sz="1400" b="1" dirty="0">
                <a:solidFill>
                  <a:srgbClr val="0070C0"/>
                </a:solidFill>
                <a:latin typeface="+mj-ea"/>
                <a:ea typeface="+mj-ea"/>
              </a:rPr>
              <a:t>　「枠外」　</a:t>
            </a:r>
            <a:r>
              <a:rPr lang="en-US" altLang="ja-JP" sz="1400" b="1" dirty="0">
                <a:solidFill>
                  <a:srgbClr val="0070C0"/>
                </a:solidFill>
                <a:latin typeface="+mj-ea"/>
                <a:ea typeface="+mj-ea"/>
              </a:rPr>
              <a:t>※</a:t>
            </a:r>
            <a:r>
              <a:rPr lang="ja-JP" altLang="en-US" sz="1400" b="1" dirty="0">
                <a:solidFill>
                  <a:srgbClr val="0070C0"/>
                </a:solidFill>
                <a:latin typeface="+mj-ea"/>
                <a:ea typeface="+mj-ea"/>
              </a:rPr>
              <a:t>乳製品の製造地は、</a:t>
            </a:r>
            <a:r>
              <a:rPr lang="en-US" altLang="ja-JP" sz="1400" b="1" dirty="0">
                <a:solidFill>
                  <a:srgbClr val="0070C0"/>
                </a:solidFill>
                <a:latin typeface="+mj-ea"/>
                <a:ea typeface="+mj-ea"/>
              </a:rPr>
              <a:t>2019</a:t>
            </a:r>
            <a:r>
              <a:rPr lang="ja-JP" altLang="en-US" sz="1400" b="1" dirty="0">
                <a:solidFill>
                  <a:srgbClr val="0070C0"/>
                </a:solidFill>
                <a:latin typeface="+mj-ea"/>
                <a:ea typeface="+mj-ea"/>
              </a:rPr>
              <a:t>年の使用実績順による。</a:t>
            </a:r>
            <a:endParaRPr lang="en-US" altLang="ja-JP" sz="1400" b="1" dirty="0">
              <a:solidFill>
                <a:srgbClr val="0070C0"/>
              </a:solidFill>
              <a:latin typeface="+mj-ea"/>
              <a:ea typeface="+mj-ea"/>
            </a:endParaRPr>
          </a:p>
          <a:p>
            <a:pPr marL="0" indent="0">
              <a:buNone/>
            </a:pPr>
            <a:r>
              <a:rPr lang="ja-JP" altLang="en-US" dirty="0"/>
              <a:t>　　</a:t>
            </a:r>
            <a:r>
              <a:rPr lang="ja-JP" altLang="en-US" sz="1600" b="1" dirty="0">
                <a:latin typeface="+mj-ea"/>
                <a:ea typeface="+mj-ea"/>
              </a:rPr>
              <a:t>⇒　昨年の実績において乳製品をニュージーランド製造６０％、オランダ製造２０％、ドイツ製造１５％、国内製造５％を切り替えながら使用した場合であって、今後の１年間に使用される予定が同じ場合。</a:t>
            </a:r>
            <a:endParaRPr lang="en-US" altLang="ja-JP" sz="1600" b="1" dirty="0">
              <a:latin typeface="+mj-ea"/>
              <a:ea typeface="+mj-ea"/>
            </a:endParaRPr>
          </a:p>
          <a:p>
            <a:pPr marL="0" indent="0">
              <a:buNone/>
            </a:pPr>
            <a:r>
              <a:rPr lang="ja-JP" altLang="en-US" b="1" dirty="0"/>
              <a:t>　</a:t>
            </a:r>
            <a:r>
              <a:rPr lang="ja-JP" altLang="en-US" sz="1600" b="1" dirty="0"/>
              <a:t>（注）　</a:t>
            </a:r>
            <a:r>
              <a:rPr lang="ja-JP" altLang="en-US" sz="1600" b="1" u="sng" dirty="0"/>
              <a:t>ニュージーランド製造、オランダ製造、ドイツ製造を</a:t>
            </a:r>
            <a:r>
              <a:rPr lang="ja-JP" altLang="en-US" sz="1600" b="1" u="sng" dirty="0">
                <a:solidFill>
                  <a:srgbClr val="FF0000"/>
                </a:solidFill>
              </a:rPr>
              <a:t>「外国製造」</a:t>
            </a:r>
            <a:r>
              <a:rPr lang="ja-JP" altLang="en-US" sz="1600" b="1" u="sng" dirty="0"/>
              <a:t>と括って表示。</a:t>
            </a:r>
            <a:endParaRPr lang="en-US" altLang="ja-JP" sz="1600" b="1" u="sng" dirty="0"/>
          </a:p>
          <a:p>
            <a:pPr marL="0" indent="0">
              <a:buNone/>
            </a:pPr>
            <a:r>
              <a:rPr lang="ja-JP" altLang="en-US" sz="1600" b="1" dirty="0"/>
              <a:t>　　　　　</a:t>
            </a:r>
            <a:r>
              <a:rPr lang="ja-JP" altLang="en-US" sz="1600" b="1" u="sng" dirty="0"/>
              <a:t>なお、重量順は、常に、外国製造＞国内製造となるため、外国製造と国内製造を</a:t>
            </a:r>
            <a:r>
              <a:rPr lang="ja-JP" altLang="en-US" sz="1600" b="1" u="sng" dirty="0">
                <a:solidFill>
                  <a:srgbClr val="FF0000"/>
                </a:solidFill>
              </a:rPr>
              <a:t>「、」</a:t>
            </a:r>
            <a:r>
              <a:rPr lang="ja-JP" altLang="en-US" sz="1600" b="1" u="sng" dirty="0"/>
              <a:t>でつないで表示。</a:t>
            </a:r>
            <a:endParaRPr kumimoji="1" lang="ja-JP" altLang="en-US" sz="1600" b="1" u="sng" dirty="0"/>
          </a:p>
          <a:p>
            <a:pPr marL="0" indent="0">
              <a:buNone/>
            </a:pPr>
            <a:endParaRPr lang="en-US" altLang="ja-JP" dirty="0">
              <a:latin typeface="+mn-ea"/>
            </a:endParaRPr>
          </a:p>
          <a:p>
            <a:pPr marL="0" indent="0">
              <a:buNone/>
            </a:pPr>
            <a:endParaRPr kumimoji="1" lang="ja-JP" altLang="en-US" dirty="0"/>
          </a:p>
        </p:txBody>
      </p:sp>
      <p:sp>
        <p:nvSpPr>
          <p:cNvPr id="5" name="四角形: 角を丸くする 4">
            <a:extLst>
              <a:ext uri="{FF2B5EF4-FFF2-40B4-BE49-F238E27FC236}">
                <a16:creationId xmlns:a16="http://schemas.microsoft.com/office/drawing/2014/main" id="{E47F6A64-CF81-41FA-8F86-ABAD07D954CE}"/>
              </a:ext>
            </a:extLst>
          </p:cNvPr>
          <p:cNvSpPr/>
          <p:nvPr/>
        </p:nvSpPr>
        <p:spPr>
          <a:xfrm>
            <a:off x="1314450" y="449037"/>
            <a:ext cx="1004207" cy="457200"/>
          </a:xfrm>
          <a:prstGeom prst="roundRect">
            <a:avLst>
              <a:gd name="adj" fmla="val 16667"/>
            </a:avLst>
          </a:prstGeom>
          <a:solidFill>
            <a:srgbClr val="99FF99"/>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800" dirty="0"/>
              <a:t>参考</a:t>
            </a:r>
          </a:p>
        </p:txBody>
      </p:sp>
      <p:sp>
        <p:nvSpPr>
          <p:cNvPr id="4" name="スライド番号プレースホルダー 3">
            <a:extLst>
              <a:ext uri="{FF2B5EF4-FFF2-40B4-BE49-F238E27FC236}">
                <a16:creationId xmlns:a16="http://schemas.microsoft.com/office/drawing/2014/main" id="{8F94C45C-7431-49CD-B6B1-43F4933A365F}"/>
              </a:ext>
            </a:extLst>
          </p:cNvPr>
          <p:cNvSpPr>
            <a:spLocks noGrp="1"/>
          </p:cNvSpPr>
          <p:nvPr>
            <p:ph type="sldNum" sz="quarter" idx="12"/>
          </p:nvPr>
        </p:nvSpPr>
        <p:spPr>
          <a:xfrm>
            <a:off x="10657134" y="6055416"/>
            <a:ext cx="1594253" cy="1164980"/>
          </a:xfrm>
        </p:spPr>
        <p:txBody>
          <a:bodyPr/>
          <a:lstStyle/>
          <a:p>
            <a:fld id="{6D22F896-40B5-4ADD-8801-0D06FADFA095}" type="slidenum">
              <a:rPr lang="en-US" sz="2800" smtClean="0"/>
              <a:t>21</a:t>
            </a:fld>
            <a:endParaRPr lang="en-US" sz="2800" dirty="0"/>
          </a:p>
        </p:txBody>
      </p:sp>
    </p:spTree>
    <p:extLst>
      <p:ext uri="{BB962C8B-B14F-4D97-AF65-F5344CB8AC3E}">
        <p14:creationId xmlns:p14="http://schemas.microsoft.com/office/powerpoint/2010/main" val="37701977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E3318B9-F01C-4C16-9749-BD924CA95A99}"/>
              </a:ext>
            </a:extLst>
          </p:cNvPr>
          <p:cNvSpPr>
            <a:spLocks noGrp="1"/>
          </p:cNvSpPr>
          <p:nvPr>
            <p:ph type="title"/>
          </p:nvPr>
        </p:nvSpPr>
        <p:spPr>
          <a:xfrm>
            <a:off x="913774" y="285749"/>
            <a:ext cx="10364451" cy="1020535"/>
          </a:xfrm>
          <a:solidFill>
            <a:schemeClr val="accent6">
              <a:lumMod val="20000"/>
              <a:lumOff val="80000"/>
            </a:schemeClr>
          </a:solidFill>
          <a:ln w="19050">
            <a:solidFill>
              <a:srgbClr val="0070C0"/>
            </a:solidFill>
          </a:ln>
        </p:spPr>
        <p:txBody>
          <a:bodyPr>
            <a:normAutofit fontScale="90000"/>
          </a:bodyPr>
          <a:lstStyle/>
          <a:p>
            <a:br>
              <a:rPr kumimoji="1" lang="en-US" altLang="ja-JP" sz="1600" u="sng" dirty="0"/>
            </a:br>
            <a:r>
              <a:rPr kumimoji="1" lang="ja-JP" altLang="en-US" sz="4400" dirty="0">
                <a:solidFill>
                  <a:srgbClr val="F22300"/>
                </a:solidFill>
              </a:rPr>
              <a:t>パターン５</a:t>
            </a:r>
            <a:br>
              <a:rPr kumimoji="1" lang="en-US" altLang="ja-JP" sz="1600" dirty="0"/>
            </a:br>
            <a:r>
              <a:rPr kumimoji="1" lang="ja-JP" altLang="en-US" sz="1600" dirty="0"/>
              <a:t>～</a:t>
            </a:r>
            <a:r>
              <a:rPr kumimoji="1" lang="ja-JP" altLang="en-US" sz="1600" dirty="0">
                <a:latin typeface="+mj-ea"/>
              </a:rPr>
              <a:t>使用した原材料が　「国内製造＋外国製造３か国以上で、</a:t>
            </a:r>
            <a:r>
              <a:rPr kumimoji="1" lang="ja-JP" altLang="en-US" sz="1600" u="sng" dirty="0">
                <a:latin typeface="+mj-ea"/>
              </a:rPr>
              <a:t>国内製造と外国製造の合計の間で重量順位に変動あり</a:t>
            </a:r>
            <a:r>
              <a:rPr kumimoji="1" lang="ja-JP" altLang="en-US" sz="1600" dirty="0">
                <a:latin typeface="+mj-ea"/>
              </a:rPr>
              <a:t>」　の場合　～</a:t>
            </a:r>
            <a:br>
              <a:rPr kumimoji="1" lang="en-US" altLang="ja-JP" sz="1600" dirty="0">
                <a:latin typeface="+mj-ea"/>
              </a:rPr>
            </a:br>
            <a:endParaRPr kumimoji="1" lang="ja-JP" altLang="en-US" sz="1600" dirty="0">
              <a:latin typeface="+mj-ea"/>
            </a:endParaRPr>
          </a:p>
        </p:txBody>
      </p:sp>
      <p:sp>
        <p:nvSpPr>
          <p:cNvPr id="3" name="コンテンツ プレースホルダー 2">
            <a:extLst>
              <a:ext uri="{FF2B5EF4-FFF2-40B4-BE49-F238E27FC236}">
                <a16:creationId xmlns:a16="http://schemas.microsoft.com/office/drawing/2014/main" id="{937732D6-1696-4DB9-BB21-A9E8C104B80D}"/>
              </a:ext>
            </a:extLst>
          </p:cNvPr>
          <p:cNvSpPr>
            <a:spLocks noGrp="1"/>
          </p:cNvSpPr>
          <p:nvPr>
            <p:ph sz="quarter" idx="13"/>
          </p:nvPr>
        </p:nvSpPr>
        <p:spPr>
          <a:xfrm>
            <a:off x="547007" y="1600200"/>
            <a:ext cx="11217730" cy="4808763"/>
          </a:xfrm>
          <a:solidFill>
            <a:schemeClr val="bg1"/>
          </a:solidFill>
          <a:ln w="19050">
            <a:solidFill>
              <a:srgbClr val="0070C0"/>
            </a:solidFill>
          </a:ln>
        </p:spPr>
        <p:txBody>
          <a:bodyPr>
            <a:normAutofit/>
          </a:bodyPr>
          <a:lstStyle/>
          <a:p>
            <a:pPr marL="0" indent="0">
              <a:buNone/>
            </a:pPr>
            <a:r>
              <a:rPr lang="ja-JP" altLang="en-US" sz="2800" dirty="0">
                <a:solidFill>
                  <a:srgbClr val="FF0000"/>
                </a:solidFill>
                <a:latin typeface="+mj-ea"/>
                <a:ea typeface="+mj-ea"/>
              </a:rPr>
              <a:t>「又は表示」又は「大括り表示＋又は表示」のいずれかで表示</a:t>
            </a:r>
            <a:endParaRPr lang="en-US" altLang="ja-JP" sz="2800" dirty="0">
              <a:solidFill>
                <a:srgbClr val="FF0000"/>
              </a:solidFill>
              <a:latin typeface="+mj-ea"/>
              <a:ea typeface="+mj-ea"/>
            </a:endParaRPr>
          </a:p>
          <a:p>
            <a:r>
              <a:rPr lang="ja-JP" altLang="en-US" sz="2400" b="1" u="sng" dirty="0">
                <a:latin typeface="+mj-ea"/>
                <a:ea typeface="+mj-ea"/>
              </a:rPr>
              <a:t>乳製品（ニージーランド製造</a:t>
            </a:r>
            <a:r>
              <a:rPr lang="ja-JP" altLang="en-US" sz="2400" b="1" u="sng" dirty="0">
                <a:solidFill>
                  <a:srgbClr val="FF0000"/>
                </a:solidFill>
                <a:latin typeface="+mj-ea"/>
                <a:ea typeface="+mj-ea"/>
              </a:rPr>
              <a:t>又は</a:t>
            </a:r>
            <a:r>
              <a:rPr lang="ja-JP" altLang="en-US" sz="2400" b="1" u="sng" dirty="0">
                <a:latin typeface="+mj-ea"/>
                <a:ea typeface="+mj-ea"/>
              </a:rPr>
              <a:t>オランダ製造</a:t>
            </a:r>
            <a:r>
              <a:rPr lang="ja-JP" altLang="en-US" sz="2400" b="1" u="sng" dirty="0">
                <a:solidFill>
                  <a:srgbClr val="FF0000"/>
                </a:solidFill>
                <a:latin typeface="+mj-ea"/>
                <a:ea typeface="+mj-ea"/>
              </a:rPr>
              <a:t>又は</a:t>
            </a:r>
            <a:r>
              <a:rPr lang="ja-JP" altLang="en-US" sz="2400" b="1" u="sng" dirty="0">
                <a:latin typeface="+mj-ea"/>
                <a:ea typeface="+mj-ea"/>
              </a:rPr>
              <a:t>ドイツ製造</a:t>
            </a:r>
            <a:r>
              <a:rPr lang="ja-JP" altLang="en-US" sz="2400" b="1" u="sng" dirty="0">
                <a:solidFill>
                  <a:srgbClr val="FF0000"/>
                </a:solidFill>
                <a:latin typeface="+mj-ea"/>
                <a:ea typeface="+mj-ea"/>
              </a:rPr>
              <a:t>又は</a:t>
            </a:r>
            <a:r>
              <a:rPr lang="ja-JP" altLang="en-US" sz="2400" b="1" u="sng" dirty="0">
                <a:latin typeface="+mj-ea"/>
                <a:ea typeface="+mj-ea"/>
              </a:rPr>
              <a:t>国内製造）</a:t>
            </a:r>
            <a:endParaRPr lang="en-US" altLang="ja-JP" sz="2400" b="1" u="sng" dirty="0">
              <a:latin typeface="+mj-ea"/>
              <a:ea typeface="+mj-ea"/>
            </a:endParaRPr>
          </a:p>
          <a:p>
            <a:r>
              <a:rPr lang="ja-JP" altLang="en-US" sz="2400" b="1" u="sng" dirty="0">
                <a:latin typeface="+mj-ea"/>
                <a:ea typeface="+mj-ea"/>
              </a:rPr>
              <a:t>乳製品（ニージーランド製造</a:t>
            </a:r>
            <a:r>
              <a:rPr lang="ja-JP" altLang="en-US" sz="2400" b="1" u="sng" dirty="0">
                <a:solidFill>
                  <a:srgbClr val="FF0000"/>
                </a:solidFill>
                <a:latin typeface="+mj-ea"/>
                <a:ea typeface="+mj-ea"/>
              </a:rPr>
              <a:t>又は</a:t>
            </a:r>
            <a:r>
              <a:rPr lang="ja-JP" altLang="en-US" sz="2400" b="1" u="sng" dirty="0">
                <a:latin typeface="+mj-ea"/>
                <a:ea typeface="+mj-ea"/>
              </a:rPr>
              <a:t>オランダ製造</a:t>
            </a:r>
            <a:r>
              <a:rPr lang="ja-JP" altLang="en-US" sz="2400" b="1" u="sng" dirty="0">
                <a:solidFill>
                  <a:srgbClr val="FF0000"/>
                </a:solidFill>
                <a:latin typeface="+mj-ea"/>
                <a:ea typeface="+mj-ea"/>
              </a:rPr>
              <a:t>又は</a:t>
            </a:r>
            <a:r>
              <a:rPr lang="ja-JP" altLang="en-US" sz="2400" b="1" u="sng" dirty="0">
                <a:latin typeface="+mj-ea"/>
                <a:ea typeface="+mj-ea"/>
              </a:rPr>
              <a:t>その他）</a:t>
            </a:r>
            <a:endParaRPr lang="en-US" altLang="ja-JP" sz="2400" b="1" u="sng" dirty="0">
              <a:latin typeface="+mj-ea"/>
              <a:ea typeface="+mj-ea"/>
            </a:endParaRPr>
          </a:p>
          <a:p>
            <a:r>
              <a:rPr lang="ja-JP" altLang="en-US" sz="2400" b="1" u="sng" dirty="0"/>
              <a:t>乳製品（</a:t>
            </a:r>
            <a:r>
              <a:rPr lang="ja-JP" altLang="en-US" sz="2400" b="1" u="sng" dirty="0">
                <a:solidFill>
                  <a:srgbClr val="FF0000"/>
                </a:solidFill>
              </a:rPr>
              <a:t>外国製造又は</a:t>
            </a:r>
            <a:r>
              <a:rPr lang="ja-JP" altLang="en-US" sz="2400" b="1" u="sng" dirty="0"/>
              <a:t>国内製造）</a:t>
            </a:r>
            <a:r>
              <a:rPr lang="ja-JP" altLang="en-US" sz="2000" b="1" dirty="0"/>
              <a:t>　</a:t>
            </a:r>
            <a:r>
              <a:rPr lang="ja-JP" altLang="en-US" sz="1600" b="1" dirty="0"/>
              <a:t>（注）</a:t>
            </a:r>
            <a:endParaRPr lang="en-US" altLang="ja-JP" sz="1600" b="1" dirty="0"/>
          </a:p>
          <a:p>
            <a:pPr marL="0" indent="0">
              <a:buNone/>
            </a:pPr>
            <a:r>
              <a:rPr lang="ja-JP" altLang="en-US" dirty="0"/>
              <a:t>　</a:t>
            </a:r>
            <a:r>
              <a:rPr lang="ja-JP" altLang="en-US" sz="1200" dirty="0"/>
              <a:t>　</a:t>
            </a:r>
            <a:r>
              <a:rPr lang="ja-JP" altLang="en-US" sz="1400" dirty="0">
                <a:latin typeface="+mj-ea"/>
                <a:ea typeface="+mj-ea"/>
              </a:rPr>
              <a:t>　</a:t>
            </a:r>
            <a:r>
              <a:rPr lang="ja-JP" altLang="en-US" sz="1400" b="1" dirty="0">
                <a:solidFill>
                  <a:srgbClr val="0070C0"/>
                </a:solidFill>
                <a:latin typeface="+mj-ea"/>
                <a:ea typeface="+mj-ea"/>
              </a:rPr>
              <a:t>「枠外」　</a:t>
            </a:r>
            <a:r>
              <a:rPr lang="en-US" altLang="ja-JP" sz="1400" b="1" dirty="0">
                <a:solidFill>
                  <a:srgbClr val="0070C0"/>
                </a:solidFill>
                <a:latin typeface="+mj-ea"/>
                <a:ea typeface="+mj-ea"/>
              </a:rPr>
              <a:t>※</a:t>
            </a:r>
            <a:r>
              <a:rPr lang="ja-JP" altLang="en-US" sz="1400" b="1" dirty="0">
                <a:solidFill>
                  <a:srgbClr val="0070C0"/>
                </a:solidFill>
                <a:latin typeface="+mj-ea"/>
                <a:ea typeface="+mj-ea"/>
              </a:rPr>
              <a:t>乳製品の製造地は、</a:t>
            </a:r>
            <a:r>
              <a:rPr lang="en-US" altLang="ja-JP" sz="1400" b="1" dirty="0">
                <a:solidFill>
                  <a:srgbClr val="0070C0"/>
                </a:solidFill>
                <a:latin typeface="+mj-ea"/>
                <a:ea typeface="+mj-ea"/>
              </a:rPr>
              <a:t>2019</a:t>
            </a:r>
            <a:r>
              <a:rPr lang="ja-JP" altLang="en-US" sz="1400" b="1" dirty="0">
                <a:solidFill>
                  <a:srgbClr val="0070C0"/>
                </a:solidFill>
                <a:latin typeface="+mj-ea"/>
                <a:ea typeface="+mj-ea"/>
              </a:rPr>
              <a:t>年の使用実績順による。</a:t>
            </a:r>
            <a:endParaRPr lang="en-US" altLang="ja-JP" sz="1400" b="1" dirty="0">
              <a:solidFill>
                <a:srgbClr val="0070C0"/>
              </a:solidFill>
              <a:latin typeface="+mj-ea"/>
              <a:ea typeface="+mj-ea"/>
            </a:endParaRPr>
          </a:p>
          <a:p>
            <a:pPr marL="0" indent="0">
              <a:buNone/>
            </a:pPr>
            <a:r>
              <a:rPr lang="ja-JP" altLang="en-US" dirty="0"/>
              <a:t>　　</a:t>
            </a:r>
            <a:r>
              <a:rPr lang="ja-JP" altLang="en-US" sz="1600" b="1" dirty="0"/>
              <a:t>⇒　昨年の実績において乳製品をニュージーランド製造６０％、オランダ製造２０％、ドイツ製造１５％、国内製造５％を切り替えながら使用した場合であって、今後の１年間に使用される予定が同じ場合。</a:t>
            </a:r>
            <a:endParaRPr lang="en-US" altLang="ja-JP" sz="1600" b="1" dirty="0"/>
          </a:p>
          <a:p>
            <a:pPr marL="0" indent="0">
              <a:buNone/>
            </a:pPr>
            <a:r>
              <a:rPr lang="ja-JP" altLang="en-US" sz="1600" b="1" dirty="0"/>
              <a:t>　（注）　</a:t>
            </a:r>
            <a:r>
              <a:rPr lang="ja-JP" altLang="en-US" sz="1600" b="1" u="sng" dirty="0"/>
              <a:t>ニュージーランド製造、オランダ製造、ドイツ製造を</a:t>
            </a:r>
            <a:r>
              <a:rPr lang="ja-JP" altLang="en-US" sz="1600" b="1" u="sng" dirty="0">
                <a:solidFill>
                  <a:srgbClr val="FF0000"/>
                </a:solidFill>
              </a:rPr>
              <a:t>「外国製造」</a:t>
            </a:r>
            <a:r>
              <a:rPr lang="ja-JP" altLang="en-US" sz="1600" b="1" u="sng" dirty="0"/>
              <a:t>と括って表示。</a:t>
            </a:r>
            <a:endParaRPr lang="en-US" altLang="ja-JP" sz="1600" b="1" u="sng" dirty="0"/>
          </a:p>
          <a:p>
            <a:pPr marL="0" indent="0">
              <a:buNone/>
            </a:pPr>
            <a:r>
              <a:rPr lang="ja-JP" altLang="en-US" sz="1600" b="1" dirty="0"/>
              <a:t>　　　　　</a:t>
            </a:r>
            <a:r>
              <a:rPr lang="ja-JP" altLang="en-US" sz="1600" b="1" u="sng" dirty="0"/>
              <a:t>なお、一定期間では、外国製造＞国内製造となるが、重量順の変更があるため</a:t>
            </a:r>
            <a:r>
              <a:rPr lang="ja-JP" altLang="en-US" sz="1600" b="1" u="sng" dirty="0">
                <a:solidFill>
                  <a:srgbClr val="FF0000"/>
                </a:solidFill>
              </a:rPr>
              <a:t>「又は表示」</a:t>
            </a:r>
            <a:r>
              <a:rPr lang="ja-JP" altLang="en-US" sz="1600" b="1" u="sng" dirty="0"/>
              <a:t>となる。</a:t>
            </a:r>
            <a:endParaRPr kumimoji="1" lang="ja-JP" altLang="en-US" sz="1600" b="1" u="sng" dirty="0"/>
          </a:p>
          <a:p>
            <a:pPr marL="0" indent="0">
              <a:buNone/>
            </a:pPr>
            <a:endParaRPr kumimoji="1" lang="ja-JP" altLang="en-US" dirty="0"/>
          </a:p>
        </p:txBody>
      </p:sp>
      <p:sp>
        <p:nvSpPr>
          <p:cNvPr id="5" name="四角形: 角を丸くする 4">
            <a:extLst>
              <a:ext uri="{FF2B5EF4-FFF2-40B4-BE49-F238E27FC236}">
                <a16:creationId xmlns:a16="http://schemas.microsoft.com/office/drawing/2014/main" id="{E47F6A64-CF81-41FA-8F86-ABAD07D954CE}"/>
              </a:ext>
            </a:extLst>
          </p:cNvPr>
          <p:cNvSpPr/>
          <p:nvPr/>
        </p:nvSpPr>
        <p:spPr>
          <a:xfrm>
            <a:off x="1314450" y="449037"/>
            <a:ext cx="1053193" cy="465364"/>
          </a:xfrm>
          <a:prstGeom prst="roundRect">
            <a:avLst>
              <a:gd name="adj" fmla="val 16667"/>
            </a:avLst>
          </a:prstGeom>
          <a:solidFill>
            <a:srgbClr val="99FF99"/>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800" dirty="0"/>
              <a:t>参考</a:t>
            </a:r>
          </a:p>
        </p:txBody>
      </p:sp>
      <p:sp>
        <p:nvSpPr>
          <p:cNvPr id="4" name="スライド番号プレースホルダー 3">
            <a:extLst>
              <a:ext uri="{FF2B5EF4-FFF2-40B4-BE49-F238E27FC236}">
                <a16:creationId xmlns:a16="http://schemas.microsoft.com/office/drawing/2014/main" id="{40C4F8EE-71D4-49A9-B2A7-89907ECF6559}"/>
              </a:ext>
            </a:extLst>
          </p:cNvPr>
          <p:cNvSpPr>
            <a:spLocks noGrp="1"/>
          </p:cNvSpPr>
          <p:nvPr>
            <p:ph type="sldNum" sz="quarter" idx="12"/>
          </p:nvPr>
        </p:nvSpPr>
        <p:spPr>
          <a:xfrm>
            <a:off x="10657523" y="5994470"/>
            <a:ext cx="1585460" cy="1416817"/>
          </a:xfrm>
        </p:spPr>
        <p:txBody>
          <a:bodyPr/>
          <a:lstStyle/>
          <a:p>
            <a:fld id="{6D22F896-40B5-4ADD-8801-0D06FADFA095}" type="slidenum">
              <a:rPr lang="en-US" sz="2800" smtClean="0"/>
              <a:t>22</a:t>
            </a:fld>
            <a:endParaRPr lang="en-US" sz="2800" dirty="0"/>
          </a:p>
        </p:txBody>
      </p:sp>
    </p:spTree>
    <p:extLst>
      <p:ext uri="{BB962C8B-B14F-4D97-AF65-F5344CB8AC3E}">
        <p14:creationId xmlns:p14="http://schemas.microsoft.com/office/powerpoint/2010/main" val="986567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29EC591D-B013-4537-9269-A9D0A2136B96}"/>
              </a:ext>
            </a:extLst>
          </p:cNvPr>
          <p:cNvSpPr>
            <a:spLocks noGrp="1"/>
          </p:cNvSpPr>
          <p:nvPr>
            <p:ph sz="quarter" idx="13"/>
          </p:nvPr>
        </p:nvSpPr>
        <p:spPr>
          <a:xfrm>
            <a:off x="2343150" y="2743200"/>
            <a:ext cx="7086600" cy="1118507"/>
          </a:xfrm>
          <a:solidFill>
            <a:schemeClr val="accent3">
              <a:lumMod val="20000"/>
              <a:lumOff val="80000"/>
            </a:schemeClr>
          </a:solidFill>
          <a:ln w="19050">
            <a:solidFill>
              <a:schemeClr val="tx1"/>
            </a:solidFill>
          </a:ln>
        </p:spPr>
        <p:txBody>
          <a:bodyPr>
            <a:normAutofit/>
          </a:bodyPr>
          <a:lstStyle/>
          <a:p>
            <a:pPr marL="0" indent="0" algn="ctr">
              <a:buNone/>
            </a:pPr>
            <a:r>
              <a:rPr lang="ja-JP" altLang="en-US" sz="5400" dirty="0">
                <a:solidFill>
                  <a:schemeClr val="tx1"/>
                </a:solidFill>
              </a:rPr>
              <a:t>最近の違反事例</a:t>
            </a:r>
            <a:endParaRPr kumimoji="1" lang="ja-JP" altLang="en-US" sz="5400" dirty="0">
              <a:solidFill>
                <a:schemeClr val="tx1"/>
              </a:solidFill>
            </a:endParaRPr>
          </a:p>
          <a:p>
            <a:pPr marL="0" indent="0" algn="ctr">
              <a:buNone/>
            </a:pPr>
            <a:endParaRPr kumimoji="1" lang="ja-JP" altLang="en-US" sz="4300" dirty="0"/>
          </a:p>
        </p:txBody>
      </p:sp>
      <p:sp>
        <p:nvSpPr>
          <p:cNvPr id="2" name="四角形: 角を丸くする 1">
            <a:extLst>
              <a:ext uri="{FF2B5EF4-FFF2-40B4-BE49-F238E27FC236}">
                <a16:creationId xmlns:a16="http://schemas.microsoft.com/office/drawing/2014/main" id="{BCCECD26-E04A-4781-99B1-C001A37D186E}"/>
              </a:ext>
            </a:extLst>
          </p:cNvPr>
          <p:cNvSpPr/>
          <p:nvPr/>
        </p:nvSpPr>
        <p:spPr>
          <a:xfrm>
            <a:off x="1494065" y="971549"/>
            <a:ext cx="1951264" cy="791936"/>
          </a:xfrm>
          <a:prstGeom prst="roundRect">
            <a:avLst/>
          </a:prstGeom>
          <a:solidFill>
            <a:srgbClr val="99FF99"/>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4400" dirty="0"/>
              <a:t>参考</a:t>
            </a:r>
          </a:p>
        </p:txBody>
      </p:sp>
      <p:sp>
        <p:nvSpPr>
          <p:cNvPr id="4" name="スライド番号プレースホルダー 3">
            <a:extLst>
              <a:ext uri="{FF2B5EF4-FFF2-40B4-BE49-F238E27FC236}">
                <a16:creationId xmlns:a16="http://schemas.microsoft.com/office/drawing/2014/main" id="{B2F314B7-9B5B-4B02-8414-198597DF8F52}"/>
              </a:ext>
            </a:extLst>
          </p:cNvPr>
          <p:cNvSpPr>
            <a:spLocks noGrp="1"/>
          </p:cNvSpPr>
          <p:nvPr>
            <p:ph type="sldNum" sz="quarter" idx="12"/>
          </p:nvPr>
        </p:nvSpPr>
        <p:spPr>
          <a:xfrm>
            <a:off x="11040503" y="6114554"/>
            <a:ext cx="1151497" cy="1040135"/>
          </a:xfrm>
        </p:spPr>
        <p:txBody>
          <a:bodyPr/>
          <a:lstStyle/>
          <a:p>
            <a:fld id="{6D22F896-40B5-4ADD-8801-0D06FADFA095}" type="slidenum">
              <a:rPr lang="en-US" sz="2800" smtClean="0"/>
              <a:t>23</a:t>
            </a:fld>
            <a:endParaRPr lang="en-US" sz="2800" dirty="0"/>
          </a:p>
        </p:txBody>
      </p:sp>
    </p:spTree>
    <p:extLst>
      <p:ext uri="{BB962C8B-B14F-4D97-AF65-F5344CB8AC3E}">
        <p14:creationId xmlns:p14="http://schemas.microsoft.com/office/powerpoint/2010/main" val="7623179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EF44245F-D2E6-44C7-95C3-FC9B18386F47}"/>
              </a:ext>
            </a:extLst>
          </p:cNvPr>
          <p:cNvSpPr>
            <a:spLocks noGrp="1"/>
          </p:cNvSpPr>
          <p:nvPr>
            <p:ph sz="quarter" idx="13"/>
          </p:nvPr>
        </p:nvSpPr>
        <p:spPr>
          <a:xfrm>
            <a:off x="80388" y="2190542"/>
            <a:ext cx="12037924" cy="4124845"/>
          </a:xfrm>
          <a:solidFill>
            <a:schemeClr val="bg1"/>
          </a:solidFill>
          <a:ln w="19050">
            <a:solidFill>
              <a:schemeClr val="tx1"/>
            </a:solidFill>
          </a:ln>
        </p:spPr>
        <p:txBody>
          <a:bodyPr>
            <a:noAutofit/>
          </a:bodyPr>
          <a:lstStyle/>
          <a:p>
            <a:pPr marL="0" indent="0">
              <a:buNone/>
            </a:pPr>
            <a:r>
              <a:rPr kumimoji="1" lang="en-US" altLang="ja-JP" sz="2400" dirty="0">
                <a:solidFill>
                  <a:srgbClr val="FF0000"/>
                </a:solidFill>
              </a:rPr>
              <a:t>【</a:t>
            </a:r>
            <a:r>
              <a:rPr kumimoji="1" lang="ja-JP" altLang="en-US" sz="2400" dirty="0">
                <a:solidFill>
                  <a:srgbClr val="FF0000"/>
                </a:solidFill>
              </a:rPr>
              <a:t>違反行為の内容</a:t>
            </a:r>
            <a:r>
              <a:rPr kumimoji="1" lang="en-US" altLang="ja-JP" sz="2400" dirty="0">
                <a:solidFill>
                  <a:srgbClr val="FF0000"/>
                </a:solidFill>
              </a:rPr>
              <a:t>】</a:t>
            </a:r>
            <a:r>
              <a:rPr kumimoji="1" lang="ja-JP" altLang="en-US" sz="2400" dirty="0">
                <a:solidFill>
                  <a:srgbClr val="FF0000"/>
                </a:solidFill>
              </a:rPr>
              <a:t>　</a:t>
            </a:r>
            <a:endParaRPr kumimoji="1" lang="en-US" altLang="ja-JP" sz="2400" dirty="0">
              <a:solidFill>
                <a:srgbClr val="FF0000"/>
              </a:solidFill>
            </a:endParaRPr>
          </a:p>
          <a:p>
            <a:pPr marL="0" indent="0" algn="l">
              <a:buNone/>
            </a:pPr>
            <a:r>
              <a:rPr lang="ja-JP" altLang="en-US" dirty="0"/>
              <a:t>　</a:t>
            </a:r>
            <a:r>
              <a:rPr kumimoji="1" lang="ja-JP" altLang="en-US" sz="1900" dirty="0">
                <a:latin typeface="+mj-ea"/>
                <a:ea typeface="+mj-ea"/>
              </a:rPr>
              <a:t>冷凍食肉製品の原料原産地名について、</a:t>
            </a:r>
            <a:r>
              <a:rPr kumimoji="1" lang="ja-JP" altLang="en-US" sz="1900" u="sng" dirty="0">
                <a:solidFill>
                  <a:srgbClr val="F22300"/>
                </a:solidFill>
                <a:latin typeface="+mj-ea"/>
                <a:ea typeface="+mj-ea"/>
              </a:rPr>
              <a:t>過去の一定期間における使用実績又は将来の一定期間における使用計画に基づくことなく、</a:t>
            </a:r>
            <a:endParaRPr kumimoji="1" lang="en-US" altLang="ja-JP" sz="1900" u="sng" dirty="0">
              <a:solidFill>
                <a:srgbClr val="F22300"/>
              </a:solidFill>
              <a:latin typeface="+mj-ea"/>
              <a:ea typeface="+mj-ea"/>
            </a:endParaRPr>
          </a:p>
          <a:p>
            <a:pPr marL="0" indent="0" algn="l">
              <a:buNone/>
            </a:pPr>
            <a:r>
              <a:rPr lang="ja-JP" altLang="en-US" sz="1900" dirty="0">
                <a:latin typeface="+mj-ea"/>
                <a:ea typeface="+mj-ea"/>
              </a:rPr>
              <a:t>① </a:t>
            </a:r>
            <a:r>
              <a:rPr kumimoji="1" lang="ja-JP" altLang="en-US" sz="1900" dirty="0">
                <a:latin typeface="+mj-ea"/>
                <a:ea typeface="+mj-ea"/>
              </a:rPr>
              <a:t>「豚ロース肉（メキシコ又は米国）」と表示し、かつ、米国産豚肉を使用せず、</a:t>
            </a:r>
            <a:r>
              <a:rPr lang="ja-JP" altLang="en-US" sz="1900" dirty="0">
                <a:latin typeface="+mj-ea"/>
                <a:ea typeface="+mj-ea"/>
              </a:rPr>
              <a:t>また、一定期間使用割合の高いもの　から順に表示した旨を表示すべきところ、これを表示せず、長期にわたり</a:t>
            </a:r>
            <a:r>
              <a:rPr lang="ja-JP" altLang="en-US" sz="1900" b="0" i="0" dirty="0">
                <a:solidFill>
                  <a:srgbClr val="1F1F1F"/>
                </a:solidFill>
                <a:effectLst/>
                <a:latin typeface="+mj-ea"/>
                <a:ea typeface="+mj-ea"/>
              </a:rPr>
              <a:t>一般用加工食品として流通する可能性を認識して販売した。</a:t>
            </a:r>
            <a:br>
              <a:rPr lang="ja-JP" altLang="en-US" sz="1900" b="0" i="0" dirty="0">
                <a:solidFill>
                  <a:srgbClr val="1F1F1F"/>
                </a:solidFill>
                <a:effectLst/>
                <a:latin typeface="+mj-ea"/>
                <a:ea typeface="+mj-ea"/>
              </a:rPr>
            </a:br>
            <a:r>
              <a:rPr lang="ja-JP" altLang="en-US" sz="1900" b="0" i="0" dirty="0">
                <a:solidFill>
                  <a:srgbClr val="1F1F1F"/>
                </a:solidFill>
                <a:effectLst/>
                <a:latin typeface="+mj-ea"/>
                <a:ea typeface="+mj-ea"/>
              </a:rPr>
              <a:t>② 「豚ロース肉（メキシコ又は米国）」と表示し、かつ、米国産豚肉を使用せず、長期にわたり業務用加工食品として販売した。</a:t>
            </a:r>
            <a:br>
              <a:rPr lang="ja-JP" altLang="en-US" sz="1900" b="0" i="0" dirty="0">
                <a:solidFill>
                  <a:srgbClr val="1F1F1F"/>
                </a:solidFill>
                <a:effectLst/>
                <a:latin typeface="+mj-ea"/>
                <a:ea typeface="+mj-ea"/>
              </a:rPr>
            </a:br>
            <a:r>
              <a:rPr lang="ja-JP" altLang="en-US" sz="1900" b="0" i="0" dirty="0">
                <a:solidFill>
                  <a:srgbClr val="1F1F1F"/>
                </a:solidFill>
                <a:effectLst/>
                <a:latin typeface="+mj-ea"/>
                <a:ea typeface="+mj-ea"/>
              </a:rPr>
              <a:t>③ 「豚肉（米国又はデンマーク又はフランス又はオランダ又はハンガリー又はカナダ又はスペイン）」と表示し、かつ、スペイン産豚肉を使用せず、長期にわたり業務用加工食品として販売した。</a:t>
            </a:r>
            <a:endParaRPr lang="ja-JP" altLang="en-US" sz="1900" b="0" i="0" dirty="0">
              <a:solidFill>
                <a:srgbClr val="000000"/>
              </a:solidFill>
              <a:effectLst/>
              <a:latin typeface="+mj-ea"/>
              <a:ea typeface="+mj-ea"/>
            </a:endParaRPr>
          </a:p>
          <a:p>
            <a:pPr marL="0" indent="0">
              <a:buNone/>
            </a:pPr>
            <a:br>
              <a:rPr lang="ja-JP" altLang="en-US" sz="2000" dirty="0"/>
            </a:br>
            <a:endParaRPr kumimoji="1" lang="ja-JP" altLang="en-US" sz="2200" dirty="0"/>
          </a:p>
        </p:txBody>
      </p:sp>
      <p:sp>
        <p:nvSpPr>
          <p:cNvPr id="5" name="正方形/長方形 4">
            <a:extLst>
              <a:ext uri="{FF2B5EF4-FFF2-40B4-BE49-F238E27FC236}">
                <a16:creationId xmlns:a16="http://schemas.microsoft.com/office/drawing/2014/main" id="{AFCBFFD5-F5CF-4F5C-9CD5-4AF35E2BF312}"/>
              </a:ext>
            </a:extLst>
          </p:cNvPr>
          <p:cNvSpPr/>
          <p:nvPr/>
        </p:nvSpPr>
        <p:spPr>
          <a:xfrm>
            <a:off x="4397409" y="778748"/>
            <a:ext cx="3526970" cy="7190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a:extLst>
              <a:ext uri="{FF2B5EF4-FFF2-40B4-BE49-F238E27FC236}">
                <a16:creationId xmlns:a16="http://schemas.microsoft.com/office/drawing/2014/main" id="{8073D215-F4FE-4E87-876D-FCE0C8464BC2}"/>
              </a:ext>
            </a:extLst>
          </p:cNvPr>
          <p:cNvSpPr>
            <a:spLocks noGrp="1"/>
          </p:cNvSpPr>
          <p:nvPr>
            <p:ph type="sldNum" sz="quarter" idx="12"/>
          </p:nvPr>
        </p:nvSpPr>
        <p:spPr>
          <a:xfrm>
            <a:off x="10577620" y="5930448"/>
            <a:ext cx="1677989" cy="1507253"/>
          </a:xfrm>
        </p:spPr>
        <p:txBody>
          <a:bodyPr/>
          <a:lstStyle/>
          <a:p>
            <a:fld id="{6D22F896-40B5-4ADD-8801-0D06FADFA095}" type="slidenum">
              <a:rPr lang="en-US" sz="2800" smtClean="0"/>
              <a:t>24</a:t>
            </a:fld>
            <a:endParaRPr lang="en-US" sz="2800" dirty="0"/>
          </a:p>
        </p:txBody>
      </p:sp>
      <p:sp>
        <p:nvSpPr>
          <p:cNvPr id="9" name="正方形/長方形 8">
            <a:extLst>
              <a:ext uri="{FF2B5EF4-FFF2-40B4-BE49-F238E27FC236}">
                <a16:creationId xmlns:a16="http://schemas.microsoft.com/office/drawing/2014/main" id="{27759E70-5F63-4D38-A027-99D8E70B5690}"/>
              </a:ext>
            </a:extLst>
          </p:cNvPr>
          <p:cNvSpPr/>
          <p:nvPr/>
        </p:nvSpPr>
        <p:spPr>
          <a:xfrm>
            <a:off x="1861458" y="955221"/>
            <a:ext cx="8588828" cy="979715"/>
          </a:xfrm>
          <a:prstGeom prst="rect">
            <a:avLst/>
          </a:prstGeom>
          <a:solidFill>
            <a:schemeClr val="accent3">
              <a:lumMod val="20000"/>
              <a:lumOff val="8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000" dirty="0"/>
              <a:t>～冷凍食肉製品の不適正表示に対する措置～</a:t>
            </a:r>
            <a:br>
              <a:rPr kumimoji="1" lang="en-US" altLang="ja-JP" sz="2000" dirty="0"/>
            </a:br>
            <a:r>
              <a:rPr kumimoji="1" lang="ja-JP" altLang="en-US" sz="1400" dirty="0"/>
              <a:t>（食品表示法第６条第１項に基づく指示）</a:t>
            </a:r>
            <a:br>
              <a:rPr kumimoji="1" lang="en-US" altLang="ja-JP" sz="1400" dirty="0"/>
            </a:br>
            <a:r>
              <a:rPr kumimoji="1" lang="en-US" altLang="ja-JP" sz="1400" dirty="0"/>
              <a:t>2020.11.27  </a:t>
            </a:r>
            <a:r>
              <a:rPr kumimoji="1" lang="ja-JP" altLang="en-US" sz="1400" dirty="0"/>
              <a:t>農林水産省東北農政局</a:t>
            </a:r>
          </a:p>
        </p:txBody>
      </p:sp>
    </p:spTree>
    <p:extLst>
      <p:ext uri="{BB962C8B-B14F-4D97-AF65-F5344CB8AC3E}">
        <p14:creationId xmlns:p14="http://schemas.microsoft.com/office/powerpoint/2010/main" val="41108907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EF44245F-D2E6-44C7-95C3-FC9B18386F47}"/>
              </a:ext>
            </a:extLst>
          </p:cNvPr>
          <p:cNvSpPr>
            <a:spLocks noGrp="1"/>
          </p:cNvSpPr>
          <p:nvPr>
            <p:ph sz="quarter" idx="13"/>
          </p:nvPr>
        </p:nvSpPr>
        <p:spPr>
          <a:xfrm>
            <a:off x="80388" y="2008414"/>
            <a:ext cx="12037924" cy="2008416"/>
          </a:xfrm>
          <a:solidFill>
            <a:schemeClr val="bg1"/>
          </a:solidFill>
          <a:ln w="19050">
            <a:solidFill>
              <a:schemeClr val="tx1"/>
            </a:solidFill>
          </a:ln>
        </p:spPr>
        <p:txBody>
          <a:bodyPr>
            <a:noAutofit/>
          </a:bodyPr>
          <a:lstStyle/>
          <a:p>
            <a:pPr marL="0" indent="0">
              <a:buNone/>
            </a:pPr>
            <a:r>
              <a:rPr kumimoji="1" lang="en-US" altLang="ja-JP" sz="2400" dirty="0">
                <a:solidFill>
                  <a:srgbClr val="FF0000"/>
                </a:solidFill>
              </a:rPr>
              <a:t>【</a:t>
            </a:r>
            <a:r>
              <a:rPr kumimoji="1" lang="ja-JP" altLang="en-US" sz="2400" dirty="0">
                <a:solidFill>
                  <a:srgbClr val="FF0000"/>
                </a:solidFill>
              </a:rPr>
              <a:t>違反行為の内容</a:t>
            </a:r>
            <a:r>
              <a:rPr kumimoji="1" lang="en-US" altLang="ja-JP" sz="2400" dirty="0">
                <a:solidFill>
                  <a:srgbClr val="FF0000"/>
                </a:solidFill>
              </a:rPr>
              <a:t>】</a:t>
            </a:r>
            <a:r>
              <a:rPr kumimoji="1" lang="ja-JP" altLang="en-US" sz="2400" dirty="0">
                <a:solidFill>
                  <a:srgbClr val="FF0000"/>
                </a:solidFill>
              </a:rPr>
              <a:t>　</a:t>
            </a:r>
            <a:endParaRPr kumimoji="1" lang="en-US" altLang="ja-JP" sz="2400" dirty="0">
              <a:solidFill>
                <a:srgbClr val="FF0000"/>
              </a:solidFill>
            </a:endParaRPr>
          </a:p>
          <a:p>
            <a:pPr marL="0" indent="0" algn="l">
              <a:buNone/>
            </a:pPr>
            <a:r>
              <a:rPr lang="ja-JP" altLang="en-US" dirty="0"/>
              <a:t>　煮豆缶詰</a:t>
            </a:r>
            <a:r>
              <a:rPr kumimoji="1" lang="ja-JP" altLang="en-US" sz="1900" dirty="0">
                <a:latin typeface="+mj-ea"/>
                <a:ea typeface="+mj-ea"/>
              </a:rPr>
              <a:t>の原料原産地名について、</a:t>
            </a:r>
            <a:r>
              <a:rPr kumimoji="1" lang="ja-JP" altLang="en-US" sz="1900" u="sng" dirty="0">
                <a:solidFill>
                  <a:srgbClr val="F22300"/>
                </a:solidFill>
                <a:latin typeface="+mj-ea"/>
                <a:ea typeface="+mj-ea"/>
              </a:rPr>
              <a:t>過去の一定期間における使用実績又は将来の一定期間における使用計画に基づくことなく、</a:t>
            </a:r>
            <a:r>
              <a:rPr lang="ja-JP" altLang="en-US" sz="1900" dirty="0">
                <a:latin typeface="+mj-ea"/>
                <a:ea typeface="+mj-ea"/>
              </a:rPr>
              <a:t> </a:t>
            </a:r>
            <a:r>
              <a:rPr kumimoji="1" lang="ja-JP" altLang="en-US" sz="1900" dirty="0">
                <a:latin typeface="+mj-ea"/>
                <a:ea typeface="+mj-ea"/>
              </a:rPr>
              <a:t>「黒大豆（中国産又は国産）」と表示し、かつ、国産の黒大豆を使用せず、</a:t>
            </a:r>
            <a:r>
              <a:rPr lang="ja-JP" altLang="en-US" sz="1900" dirty="0">
                <a:latin typeface="+mj-ea"/>
                <a:ea typeface="+mj-ea"/>
              </a:rPr>
              <a:t>また、一定期間使用割合の高いものから順に表示した旨を表示すべきところ、これを表示せず、長期にわたり</a:t>
            </a:r>
            <a:r>
              <a:rPr lang="ja-JP" altLang="en-US" sz="1900" b="0" i="0" dirty="0">
                <a:solidFill>
                  <a:srgbClr val="1F1F1F"/>
                </a:solidFill>
                <a:effectLst/>
                <a:latin typeface="+mj-ea"/>
                <a:ea typeface="+mj-ea"/>
              </a:rPr>
              <a:t>一般用加工食品として販売した。</a:t>
            </a:r>
            <a:endParaRPr lang="ja-JP" altLang="en-US" sz="1900" b="0" i="0" dirty="0">
              <a:solidFill>
                <a:srgbClr val="000000"/>
              </a:solidFill>
              <a:effectLst/>
              <a:latin typeface="+mj-ea"/>
              <a:ea typeface="+mj-ea"/>
            </a:endParaRPr>
          </a:p>
          <a:p>
            <a:pPr marL="0" indent="0">
              <a:buNone/>
            </a:pPr>
            <a:br>
              <a:rPr lang="ja-JP" altLang="en-US" sz="2000" dirty="0"/>
            </a:br>
            <a:endParaRPr kumimoji="1" lang="ja-JP" altLang="en-US" sz="2200" dirty="0"/>
          </a:p>
        </p:txBody>
      </p:sp>
      <p:sp>
        <p:nvSpPr>
          <p:cNvPr id="5" name="正方形/長方形 4">
            <a:extLst>
              <a:ext uri="{FF2B5EF4-FFF2-40B4-BE49-F238E27FC236}">
                <a16:creationId xmlns:a16="http://schemas.microsoft.com/office/drawing/2014/main" id="{AFCBFFD5-F5CF-4F5C-9CD5-4AF35E2BF312}"/>
              </a:ext>
            </a:extLst>
          </p:cNvPr>
          <p:cNvSpPr/>
          <p:nvPr/>
        </p:nvSpPr>
        <p:spPr>
          <a:xfrm>
            <a:off x="4397409" y="778748"/>
            <a:ext cx="3526970" cy="7190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a:extLst>
              <a:ext uri="{FF2B5EF4-FFF2-40B4-BE49-F238E27FC236}">
                <a16:creationId xmlns:a16="http://schemas.microsoft.com/office/drawing/2014/main" id="{8073D215-F4FE-4E87-876D-FCE0C8464BC2}"/>
              </a:ext>
            </a:extLst>
          </p:cNvPr>
          <p:cNvSpPr>
            <a:spLocks noGrp="1"/>
          </p:cNvSpPr>
          <p:nvPr>
            <p:ph type="sldNum" sz="quarter" idx="12"/>
          </p:nvPr>
        </p:nvSpPr>
        <p:spPr>
          <a:xfrm>
            <a:off x="10514011" y="5883310"/>
            <a:ext cx="1677989" cy="1507253"/>
          </a:xfrm>
        </p:spPr>
        <p:txBody>
          <a:bodyPr/>
          <a:lstStyle/>
          <a:p>
            <a:fld id="{6D22F896-40B5-4ADD-8801-0D06FADFA095}" type="slidenum">
              <a:rPr lang="en-US" sz="2800" smtClean="0"/>
              <a:t>25</a:t>
            </a:fld>
            <a:endParaRPr lang="en-US" sz="2800" dirty="0"/>
          </a:p>
        </p:txBody>
      </p:sp>
      <p:sp>
        <p:nvSpPr>
          <p:cNvPr id="8" name="正方形/長方形 7">
            <a:extLst>
              <a:ext uri="{FF2B5EF4-FFF2-40B4-BE49-F238E27FC236}">
                <a16:creationId xmlns:a16="http://schemas.microsoft.com/office/drawing/2014/main" id="{FAFB0FDB-94A8-4357-A906-CAF20EBAE7A7}"/>
              </a:ext>
            </a:extLst>
          </p:cNvPr>
          <p:cNvSpPr/>
          <p:nvPr/>
        </p:nvSpPr>
        <p:spPr>
          <a:xfrm>
            <a:off x="80388" y="4874079"/>
            <a:ext cx="12037924" cy="1009231"/>
          </a:xfrm>
          <a:prstGeom prst="rect">
            <a:avLst/>
          </a:prstGeom>
          <a:solidFill>
            <a:schemeClr val="bg1"/>
          </a:solidFill>
          <a:ln w="28575">
            <a:solidFill>
              <a:srgbClr val="F22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0" i="0" dirty="0">
                <a:solidFill>
                  <a:srgbClr val="000000"/>
                </a:solidFill>
                <a:effectLst/>
                <a:latin typeface="メイリオ" panose="020B0604030504040204" pitchFamily="50" charset="-128"/>
                <a:ea typeface="メイリオ" panose="020B0604030504040204" pitchFamily="50" charset="-128"/>
              </a:rPr>
              <a:t>　</a:t>
            </a:r>
            <a:r>
              <a:rPr lang="ja-JP" altLang="en-US" b="0" i="0" dirty="0">
                <a:solidFill>
                  <a:srgbClr val="000000"/>
                </a:solidFill>
                <a:effectLst/>
                <a:latin typeface="+mn-ea"/>
              </a:rPr>
              <a:t>食品表示法違反の事実に対しては、食品表示連絡会議を構成する各行政機関</a:t>
            </a:r>
            <a:r>
              <a:rPr lang="en-US" altLang="ja-JP" b="0" i="0" dirty="0">
                <a:solidFill>
                  <a:srgbClr val="000000"/>
                </a:solidFill>
                <a:effectLst/>
                <a:latin typeface="+mn-ea"/>
              </a:rPr>
              <a:t>(</a:t>
            </a:r>
            <a:r>
              <a:rPr lang="ja-JP" altLang="en-US" b="0" i="0" dirty="0">
                <a:solidFill>
                  <a:srgbClr val="000000"/>
                </a:solidFill>
                <a:effectLst/>
                <a:latin typeface="+mn-ea"/>
              </a:rPr>
              <a:t>消費者庁、警察庁、国税庁、農林水産省</a:t>
            </a:r>
            <a:r>
              <a:rPr lang="en-US" altLang="ja-JP" b="0" i="0" dirty="0">
                <a:solidFill>
                  <a:srgbClr val="000000"/>
                </a:solidFill>
                <a:effectLst/>
                <a:latin typeface="+mn-ea"/>
              </a:rPr>
              <a:t>)</a:t>
            </a:r>
            <a:r>
              <a:rPr lang="ja-JP" altLang="en-US" b="0" i="0" dirty="0">
                <a:solidFill>
                  <a:srgbClr val="000000"/>
                </a:solidFill>
                <a:effectLst/>
                <a:latin typeface="+mn-ea"/>
              </a:rPr>
              <a:t>で連携し、対応（違反事実の調査にあたっては、立入検査等を実施）。</a:t>
            </a:r>
            <a:endParaRPr kumimoji="1" lang="ja-JP" altLang="en-US" dirty="0">
              <a:solidFill>
                <a:schemeClr val="tx1"/>
              </a:solidFill>
              <a:latin typeface="+mn-ea"/>
            </a:endParaRPr>
          </a:p>
        </p:txBody>
      </p:sp>
      <p:sp>
        <p:nvSpPr>
          <p:cNvPr id="9" name="正方形/長方形 8">
            <a:extLst>
              <a:ext uri="{FF2B5EF4-FFF2-40B4-BE49-F238E27FC236}">
                <a16:creationId xmlns:a16="http://schemas.microsoft.com/office/drawing/2014/main" id="{27759E70-5F63-4D38-A027-99D8E70B5690}"/>
              </a:ext>
            </a:extLst>
          </p:cNvPr>
          <p:cNvSpPr/>
          <p:nvPr/>
        </p:nvSpPr>
        <p:spPr>
          <a:xfrm>
            <a:off x="1861458" y="974690"/>
            <a:ext cx="8588828" cy="837781"/>
          </a:xfrm>
          <a:prstGeom prst="rect">
            <a:avLst/>
          </a:prstGeom>
          <a:solidFill>
            <a:schemeClr val="accent3">
              <a:lumMod val="20000"/>
              <a:lumOff val="8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000" dirty="0"/>
              <a:t>～煮豆缶詰の不適正表示に対する措置～</a:t>
            </a:r>
            <a:br>
              <a:rPr kumimoji="1" lang="en-US" altLang="ja-JP" sz="2000" dirty="0"/>
            </a:br>
            <a:r>
              <a:rPr kumimoji="1" lang="ja-JP" altLang="en-US" sz="1400" dirty="0"/>
              <a:t>（食品表示法第６条第１項に基づく指示）</a:t>
            </a:r>
            <a:br>
              <a:rPr kumimoji="1" lang="en-US" altLang="ja-JP" sz="1400" dirty="0"/>
            </a:br>
            <a:r>
              <a:rPr kumimoji="1" lang="en-US" altLang="ja-JP" sz="1400" dirty="0"/>
              <a:t>2020.12.18  </a:t>
            </a:r>
            <a:r>
              <a:rPr kumimoji="1" lang="ja-JP" altLang="en-US" sz="1400" dirty="0"/>
              <a:t>農林水産省中国四国農政局</a:t>
            </a:r>
          </a:p>
        </p:txBody>
      </p:sp>
      <p:sp>
        <p:nvSpPr>
          <p:cNvPr id="14" name="タイトル 12">
            <a:extLst>
              <a:ext uri="{FF2B5EF4-FFF2-40B4-BE49-F238E27FC236}">
                <a16:creationId xmlns:a16="http://schemas.microsoft.com/office/drawing/2014/main" id="{73EB79E6-E62D-4BEC-B643-36E2BAA11047}"/>
              </a:ext>
            </a:extLst>
          </p:cNvPr>
          <p:cNvSpPr txBox="1">
            <a:spLocks/>
          </p:cNvSpPr>
          <p:nvPr/>
        </p:nvSpPr>
        <p:spPr>
          <a:xfrm>
            <a:off x="913774" y="618517"/>
            <a:ext cx="10364451" cy="157202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3600" kern="1200" cap="all" baseline="0">
                <a:solidFill>
                  <a:schemeClr val="tx1"/>
                </a:solidFill>
                <a:effectLst/>
                <a:latin typeface="+mj-lt"/>
                <a:ea typeface="+mj-ea"/>
                <a:cs typeface="+mj-cs"/>
              </a:defRPr>
            </a:lvl1pPr>
          </a:lstStyle>
          <a:p>
            <a:endParaRPr lang="ja-JP" altLang="en-US" dirty="0"/>
          </a:p>
        </p:txBody>
      </p:sp>
    </p:spTree>
    <p:extLst>
      <p:ext uri="{BB962C8B-B14F-4D97-AF65-F5344CB8AC3E}">
        <p14:creationId xmlns:p14="http://schemas.microsoft.com/office/powerpoint/2010/main" val="2815919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2">
                <a:lumMod val="40000"/>
                <a:lumOff val="60000"/>
              </a:schemeClr>
            </a:gs>
            <a:gs pos="100000">
              <a:schemeClr val="bg2">
                <a:shade val="92000"/>
                <a:satMod val="170000"/>
                <a:lumMod val="96000"/>
              </a:schemeClr>
            </a:gs>
          </a:gsLst>
          <a:lin ang="5400000" scaled="0"/>
        </a:gra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C2057D8-D17D-45E4-B457-7C3C8672AA64}"/>
              </a:ext>
            </a:extLst>
          </p:cNvPr>
          <p:cNvSpPr>
            <a:spLocks noGrp="1"/>
          </p:cNvSpPr>
          <p:nvPr>
            <p:ph type="title"/>
          </p:nvPr>
        </p:nvSpPr>
        <p:spPr>
          <a:xfrm>
            <a:off x="913775" y="427703"/>
            <a:ext cx="10364451" cy="1106129"/>
          </a:xfrm>
        </p:spPr>
        <p:txBody>
          <a:bodyPr>
            <a:normAutofit/>
          </a:bodyPr>
          <a:lstStyle/>
          <a:p>
            <a:r>
              <a:rPr lang="ja-JP" altLang="en-US" sz="4800" dirty="0">
                <a:solidFill>
                  <a:srgbClr val="FF0000"/>
                </a:solidFill>
              </a:rPr>
              <a:t>１．最重要</a:t>
            </a:r>
            <a:r>
              <a:rPr lang="ja-JP" altLang="ja-JP" sz="4800" dirty="0">
                <a:solidFill>
                  <a:srgbClr val="FF0000"/>
                </a:solidFill>
              </a:rPr>
              <a:t>ポイント</a:t>
            </a:r>
            <a:endParaRPr kumimoji="1" lang="ja-JP" altLang="en-US" sz="4800" dirty="0">
              <a:solidFill>
                <a:srgbClr val="FF0000"/>
              </a:solidFill>
            </a:endParaRPr>
          </a:p>
        </p:txBody>
      </p:sp>
      <p:sp>
        <p:nvSpPr>
          <p:cNvPr id="3" name="コンテンツ プレースホルダー 2">
            <a:extLst>
              <a:ext uri="{FF2B5EF4-FFF2-40B4-BE49-F238E27FC236}">
                <a16:creationId xmlns:a16="http://schemas.microsoft.com/office/drawing/2014/main" id="{0EC794F8-E79C-43AE-B2AA-21C9446ACE8A}"/>
              </a:ext>
            </a:extLst>
          </p:cNvPr>
          <p:cNvSpPr>
            <a:spLocks noGrp="1"/>
          </p:cNvSpPr>
          <p:nvPr>
            <p:ph sz="quarter" idx="13"/>
          </p:nvPr>
        </p:nvSpPr>
        <p:spPr>
          <a:xfrm>
            <a:off x="653143" y="1533832"/>
            <a:ext cx="11125901" cy="4975124"/>
          </a:xfrm>
          <a:solidFill>
            <a:schemeClr val="bg1"/>
          </a:solidFill>
          <a:ln w="28575">
            <a:solidFill>
              <a:srgbClr val="0070C0"/>
            </a:solidFill>
          </a:ln>
        </p:spPr>
        <p:txBody>
          <a:bodyPr>
            <a:normAutofit fontScale="92500"/>
          </a:bodyPr>
          <a:lstStyle/>
          <a:p>
            <a:pPr lvl="0"/>
            <a:r>
              <a:rPr lang="ja-JP" altLang="ja-JP" sz="3400" dirty="0"/>
              <a:t>全ての加工食品（輸入品を除く）が対象</a:t>
            </a:r>
          </a:p>
          <a:p>
            <a:pPr lvl="0"/>
            <a:r>
              <a:rPr lang="ja-JP" altLang="ja-JP" sz="3400" dirty="0"/>
              <a:t>使用した原材料に占める重量割合が最も高い原材料が対象</a:t>
            </a:r>
          </a:p>
          <a:p>
            <a:pPr lvl="0"/>
            <a:r>
              <a:rPr lang="ja-JP" altLang="ja-JP" sz="3400" dirty="0"/>
              <a:t>原則、「国別重量順表示」</a:t>
            </a:r>
          </a:p>
          <a:p>
            <a:pPr lvl="0"/>
            <a:r>
              <a:rPr lang="ja-JP" altLang="ja-JP" sz="3400" dirty="0"/>
              <a:t>「又は表示」や「大括り表示」を行う場合、あらかじめ、重量割合上位１位の産地別使用実績（又は使用計画）を把握</a:t>
            </a:r>
          </a:p>
          <a:p>
            <a:pPr lvl="0"/>
            <a:r>
              <a:rPr lang="ja-JP" altLang="ja-JP" sz="3400" dirty="0"/>
              <a:t>対象原材料が加工原材料（「乳」、「乳製品」等）である場合、</a:t>
            </a:r>
            <a:endParaRPr lang="en-US" altLang="ja-JP" sz="3400" dirty="0"/>
          </a:p>
          <a:p>
            <a:pPr marL="0" lvl="0" indent="0">
              <a:buNone/>
            </a:pPr>
            <a:r>
              <a:rPr lang="ja-JP" altLang="ja-JP" sz="3400" dirty="0"/>
              <a:t>「製造地表示」</a:t>
            </a:r>
            <a:r>
              <a:rPr lang="ja-JP" altLang="en-US" sz="3400" dirty="0"/>
              <a:t>が</a:t>
            </a:r>
            <a:r>
              <a:rPr lang="ja-JP" altLang="ja-JP" sz="3400" dirty="0"/>
              <a:t>基本</a:t>
            </a:r>
          </a:p>
          <a:p>
            <a:endParaRPr kumimoji="1" lang="ja-JP" altLang="en-US" dirty="0"/>
          </a:p>
        </p:txBody>
      </p:sp>
      <p:sp>
        <p:nvSpPr>
          <p:cNvPr id="4" name="スライド番号プレースホルダー 3">
            <a:extLst>
              <a:ext uri="{FF2B5EF4-FFF2-40B4-BE49-F238E27FC236}">
                <a16:creationId xmlns:a16="http://schemas.microsoft.com/office/drawing/2014/main" id="{8ED3AF3D-AC5C-4B06-BF4D-54A792879B8F}"/>
              </a:ext>
            </a:extLst>
          </p:cNvPr>
          <p:cNvSpPr>
            <a:spLocks noGrp="1"/>
          </p:cNvSpPr>
          <p:nvPr>
            <p:ph type="sldNum" sz="quarter" idx="12"/>
          </p:nvPr>
        </p:nvSpPr>
        <p:spPr>
          <a:xfrm>
            <a:off x="11779044" y="6392629"/>
            <a:ext cx="459188" cy="477298"/>
          </a:xfrm>
        </p:spPr>
        <p:txBody>
          <a:bodyPr/>
          <a:lstStyle/>
          <a:p>
            <a:fld id="{6D22F896-40B5-4ADD-8801-0D06FADFA095}" type="slidenum">
              <a:rPr lang="en-US" sz="2800" smtClean="0"/>
              <a:t>3</a:t>
            </a:fld>
            <a:endParaRPr lang="en-US" sz="2800" dirty="0"/>
          </a:p>
        </p:txBody>
      </p:sp>
    </p:spTree>
    <p:extLst>
      <p:ext uri="{BB962C8B-B14F-4D97-AF65-F5344CB8AC3E}">
        <p14:creationId xmlns:p14="http://schemas.microsoft.com/office/powerpoint/2010/main" val="33059394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29EC591D-B013-4537-9269-A9D0A2136B96}"/>
              </a:ext>
            </a:extLst>
          </p:cNvPr>
          <p:cNvSpPr>
            <a:spLocks noGrp="1"/>
          </p:cNvSpPr>
          <p:nvPr>
            <p:ph sz="quarter" idx="13"/>
          </p:nvPr>
        </p:nvSpPr>
        <p:spPr>
          <a:xfrm>
            <a:off x="1145512" y="2546555"/>
            <a:ext cx="10038303" cy="1455174"/>
          </a:xfrm>
          <a:gradFill>
            <a:gsLst>
              <a:gs pos="100000">
                <a:srgbClr val="FFFF00"/>
              </a:gs>
              <a:gs pos="100000">
                <a:schemeClr val="bg2">
                  <a:shade val="92000"/>
                  <a:satMod val="170000"/>
                  <a:lumMod val="96000"/>
                </a:schemeClr>
              </a:gs>
            </a:gsLst>
            <a:lin ang="5400000" scaled="0"/>
          </a:gradFill>
          <a:ln w="28575">
            <a:solidFill>
              <a:schemeClr val="accent6">
                <a:lumMod val="75000"/>
              </a:schemeClr>
            </a:solidFill>
          </a:ln>
        </p:spPr>
        <p:txBody>
          <a:bodyPr>
            <a:normAutofit/>
          </a:bodyPr>
          <a:lstStyle/>
          <a:p>
            <a:pPr marL="0" indent="0" algn="ctr">
              <a:buNone/>
            </a:pPr>
            <a:r>
              <a:rPr lang="ja-JP" altLang="en-US" sz="6600" dirty="0">
                <a:solidFill>
                  <a:schemeClr val="accent6">
                    <a:lumMod val="75000"/>
                  </a:schemeClr>
                </a:solidFill>
                <a:latin typeface="BIZ UDPゴシック" panose="020B0400000000000000" pitchFamily="50" charset="-128"/>
                <a:ea typeface="BIZ UDPゴシック" panose="020B0400000000000000" pitchFamily="50" charset="-128"/>
              </a:rPr>
              <a:t>２．代表的な</a:t>
            </a:r>
            <a:r>
              <a:rPr lang="ja-JP" altLang="ja-JP" sz="6600" dirty="0">
                <a:solidFill>
                  <a:schemeClr val="accent6">
                    <a:lumMod val="75000"/>
                  </a:schemeClr>
                </a:solidFill>
                <a:latin typeface="BIZ UDPゴシック" panose="020B0400000000000000" pitchFamily="50" charset="-128"/>
                <a:ea typeface="BIZ UDPゴシック" panose="020B0400000000000000" pitchFamily="50" charset="-128"/>
              </a:rPr>
              <a:t>表示例</a:t>
            </a:r>
            <a:r>
              <a:rPr lang="ja-JP" altLang="en-US" sz="6600" dirty="0">
                <a:solidFill>
                  <a:schemeClr val="accent6">
                    <a:lumMod val="75000"/>
                  </a:schemeClr>
                </a:solidFill>
                <a:latin typeface="BIZ UDPゴシック" panose="020B0400000000000000" pitchFamily="50" charset="-128"/>
                <a:ea typeface="BIZ UDPゴシック" panose="020B0400000000000000" pitchFamily="50" charset="-128"/>
              </a:rPr>
              <a:t>の紹介</a:t>
            </a:r>
            <a:endParaRPr kumimoji="1" lang="ja-JP" altLang="en-US" sz="6600" dirty="0">
              <a:solidFill>
                <a:schemeClr val="accent6">
                  <a:lumMod val="75000"/>
                </a:schemeClr>
              </a:solidFill>
            </a:endParaRPr>
          </a:p>
        </p:txBody>
      </p:sp>
      <p:sp>
        <p:nvSpPr>
          <p:cNvPr id="2" name="スライド番号プレースホルダー 1">
            <a:extLst>
              <a:ext uri="{FF2B5EF4-FFF2-40B4-BE49-F238E27FC236}">
                <a16:creationId xmlns:a16="http://schemas.microsoft.com/office/drawing/2014/main" id="{DC528757-E1E1-4DDC-ABF7-784B281E587F}"/>
              </a:ext>
            </a:extLst>
          </p:cNvPr>
          <p:cNvSpPr>
            <a:spLocks noGrp="1"/>
          </p:cNvSpPr>
          <p:nvPr>
            <p:ph type="sldNum" sz="quarter" idx="12"/>
          </p:nvPr>
        </p:nvSpPr>
        <p:spPr>
          <a:xfrm>
            <a:off x="11665262" y="6397611"/>
            <a:ext cx="432080" cy="460389"/>
          </a:xfrm>
        </p:spPr>
        <p:txBody>
          <a:bodyPr/>
          <a:lstStyle/>
          <a:p>
            <a:fld id="{6D22F896-40B5-4ADD-8801-0D06FADFA095}" type="slidenum">
              <a:rPr lang="en-US" sz="2800" smtClean="0"/>
              <a:t>4</a:t>
            </a:fld>
            <a:endParaRPr lang="en-US" sz="2800" dirty="0"/>
          </a:p>
        </p:txBody>
      </p:sp>
    </p:spTree>
    <p:extLst>
      <p:ext uri="{BB962C8B-B14F-4D97-AF65-F5344CB8AC3E}">
        <p14:creationId xmlns:p14="http://schemas.microsoft.com/office/powerpoint/2010/main" val="33961490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51EB6F25-296D-429E-9C2E-CA36534312CD}"/>
              </a:ext>
            </a:extLst>
          </p:cNvPr>
          <p:cNvSpPr>
            <a:spLocks noGrp="1"/>
          </p:cNvSpPr>
          <p:nvPr>
            <p:ph sz="quarter" idx="13"/>
          </p:nvPr>
        </p:nvSpPr>
        <p:spPr/>
        <p:txBody>
          <a:bodyPr/>
          <a:lstStyle/>
          <a:p>
            <a:endParaRPr kumimoji="1" lang="ja-JP" altLang="en-US"/>
          </a:p>
        </p:txBody>
      </p:sp>
      <p:sp>
        <p:nvSpPr>
          <p:cNvPr id="4" name="タイトル 1">
            <a:extLst>
              <a:ext uri="{FF2B5EF4-FFF2-40B4-BE49-F238E27FC236}">
                <a16:creationId xmlns:a16="http://schemas.microsoft.com/office/drawing/2014/main" id="{9E4CABD3-A9A3-405E-9E94-0334911D0F43}"/>
              </a:ext>
            </a:extLst>
          </p:cNvPr>
          <p:cNvSpPr>
            <a:spLocks noGrp="1"/>
          </p:cNvSpPr>
          <p:nvPr>
            <p:ph type="title"/>
          </p:nvPr>
        </p:nvSpPr>
        <p:spPr>
          <a:xfrm>
            <a:off x="324465" y="547008"/>
            <a:ext cx="11611896" cy="724427"/>
          </a:xfrm>
          <a:solidFill>
            <a:srgbClr val="FFFF00"/>
          </a:solidFill>
          <a:ln w="28575">
            <a:solidFill>
              <a:schemeClr val="accent6">
                <a:lumMod val="75000"/>
              </a:schemeClr>
            </a:solidFill>
          </a:ln>
        </p:spPr>
        <p:txBody>
          <a:bodyPr>
            <a:normAutofit fontScale="90000"/>
          </a:bodyPr>
          <a:lstStyle/>
          <a:p>
            <a:br>
              <a:rPr lang="en-US" altLang="ja-JP" u="sng" dirty="0"/>
            </a:br>
            <a:br>
              <a:rPr lang="en-US" altLang="ja-JP" u="sng" dirty="0"/>
            </a:br>
            <a:br>
              <a:rPr lang="en-US" altLang="ja-JP" u="sng" dirty="0"/>
            </a:br>
            <a:br>
              <a:rPr lang="en-US" altLang="ja-JP" u="sng" dirty="0"/>
            </a:br>
            <a:br>
              <a:rPr lang="en-US" altLang="ja-JP" u="sng" dirty="0"/>
            </a:br>
            <a:br>
              <a:rPr lang="en-US" altLang="ja-JP" u="sng" dirty="0"/>
            </a:br>
            <a:br>
              <a:rPr lang="en-US" altLang="ja-JP" u="sng" dirty="0"/>
            </a:br>
            <a:br>
              <a:rPr lang="en-US" altLang="ja-JP" u="sng" dirty="0"/>
            </a:br>
            <a:r>
              <a:rPr lang="ja-JP" altLang="en-US" dirty="0"/>
              <a:t>（１）</a:t>
            </a:r>
            <a:r>
              <a:rPr lang="ja-JP" altLang="en-US" sz="3100" dirty="0"/>
              <a:t> </a:t>
            </a:r>
            <a:r>
              <a:rPr lang="ja-JP" altLang="ja-JP" sz="3100" dirty="0"/>
              <a:t>牛乳、特別牛乳、成分調整牛乳、低脂肪牛乳及び無脂肪牛乳の場合</a:t>
            </a:r>
            <a:br>
              <a:rPr lang="ja-JP" altLang="ja-JP" sz="3100" dirty="0"/>
            </a:br>
            <a:br>
              <a:rPr lang="en-US" altLang="ja-JP" sz="3100" u="sng" dirty="0"/>
            </a:br>
            <a:br>
              <a:rPr lang="en-US" altLang="ja-JP" u="sng" dirty="0"/>
            </a:br>
            <a:br>
              <a:rPr lang="en-US" altLang="ja-JP" u="sng" dirty="0"/>
            </a:br>
            <a:br>
              <a:rPr lang="en-US" altLang="ja-JP" u="sng" dirty="0"/>
            </a:br>
            <a:br>
              <a:rPr lang="en-US" altLang="ja-JP" u="sng" dirty="0"/>
            </a:br>
            <a:br>
              <a:rPr lang="en-US" altLang="ja-JP" u="sng" dirty="0"/>
            </a:br>
            <a:br>
              <a:rPr lang="en-US" altLang="ja-JP" u="sng" dirty="0"/>
            </a:br>
            <a:endParaRPr kumimoji="1" lang="ja-JP" altLang="en-US" sz="2700" dirty="0">
              <a:latin typeface="+mn-ea"/>
              <a:ea typeface="+mn-ea"/>
            </a:endParaRPr>
          </a:p>
        </p:txBody>
      </p:sp>
      <p:sp>
        <p:nvSpPr>
          <p:cNvPr id="7" name="正方形/長方形 6">
            <a:extLst>
              <a:ext uri="{FF2B5EF4-FFF2-40B4-BE49-F238E27FC236}">
                <a16:creationId xmlns:a16="http://schemas.microsoft.com/office/drawing/2014/main" id="{EC8C0572-A634-4D59-9887-DC8E7C175E09}"/>
              </a:ext>
            </a:extLst>
          </p:cNvPr>
          <p:cNvSpPr/>
          <p:nvPr/>
        </p:nvSpPr>
        <p:spPr>
          <a:xfrm>
            <a:off x="324465" y="1519084"/>
            <a:ext cx="11611896" cy="511769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2800" dirty="0"/>
              <a:t>　　</a:t>
            </a:r>
            <a:endParaRPr lang="en-US" altLang="ja-JP" sz="2800" dirty="0"/>
          </a:p>
          <a:p>
            <a:r>
              <a:rPr lang="ja-JP" altLang="ja-JP" sz="2800" dirty="0"/>
              <a:t>　</a:t>
            </a:r>
            <a:r>
              <a:rPr lang="ja-JP" altLang="en-US" sz="2800" dirty="0"/>
              <a:t>　　</a:t>
            </a:r>
            <a:r>
              <a:rPr lang="ja-JP" altLang="ja-JP" sz="2800" dirty="0"/>
              <a:t>　原材料名　　　　</a:t>
            </a:r>
            <a:r>
              <a:rPr lang="ja-JP" altLang="en-US" sz="2800" dirty="0"/>
              <a:t>　</a:t>
            </a:r>
            <a:r>
              <a:rPr lang="ja-JP" altLang="ja-JP" sz="2800" dirty="0"/>
              <a:t>生乳</a:t>
            </a:r>
            <a:r>
              <a:rPr lang="en-US" altLang="ja-JP" sz="2800" dirty="0"/>
              <a:t>100</a:t>
            </a:r>
            <a:r>
              <a:rPr lang="ja-JP" altLang="ja-JP" sz="2800" dirty="0"/>
              <a:t>％</a:t>
            </a:r>
          </a:p>
          <a:p>
            <a:r>
              <a:rPr lang="ja-JP" altLang="ja-JP" sz="2800" dirty="0"/>
              <a:t>　</a:t>
            </a:r>
            <a:r>
              <a:rPr lang="ja-JP" altLang="en-US" sz="2800" dirty="0"/>
              <a:t>　　</a:t>
            </a:r>
            <a:r>
              <a:rPr lang="ja-JP" altLang="ja-JP" sz="2800" dirty="0"/>
              <a:t>  原料原産地名　　国産（生乳）</a:t>
            </a:r>
          </a:p>
          <a:p>
            <a:r>
              <a:rPr lang="en-US" altLang="ja-JP" sz="2800" dirty="0"/>
              <a:t> </a:t>
            </a:r>
            <a:endParaRPr lang="ja-JP" altLang="ja-JP" sz="2800" dirty="0"/>
          </a:p>
          <a:p>
            <a:r>
              <a:rPr lang="ja-JP" altLang="en-US" sz="2800" dirty="0"/>
              <a:t>　　</a:t>
            </a:r>
            <a:endParaRPr lang="en-US" altLang="ja-JP" sz="2800" dirty="0"/>
          </a:p>
          <a:p>
            <a:r>
              <a:rPr lang="ja-JP" altLang="ja-JP" sz="2800" dirty="0"/>
              <a:t>　　</a:t>
            </a:r>
            <a:r>
              <a:rPr lang="ja-JP" altLang="en-US" sz="2800" dirty="0"/>
              <a:t>　　</a:t>
            </a:r>
            <a:r>
              <a:rPr lang="ja-JP" altLang="ja-JP" sz="2800" dirty="0"/>
              <a:t>原材料名　　　　</a:t>
            </a:r>
            <a:r>
              <a:rPr lang="ja-JP" altLang="en-US" sz="2800" dirty="0"/>
              <a:t>　</a:t>
            </a:r>
            <a:r>
              <a:rPr lang="ja-JP" altLang="ja-JP" sz="2800" dirty="0"/>
              <a:t>生乳</a:t>
            </a:r>
            <a:r>
              <a:rPr lang="en-US" altLang="ja-JP" sz="2800" dirty="0"/>
              <a:t>100</a:t>
            </a:r>
            <a:r>
              <a:rPr lang="ja-JP" altLang="ja-JP" sz="2800" dirty="0"/>
              <a:t>％</a:t>
            </a:r>
            <a:r>
              <a:rPr lang="en-US" altLang="ja-JP" sz="2800" dirty="0"/>
              <a:t>(</a:t>
            </a:r>
            <a:r>
              <a:rPr lang="ja-JP" altLang="ja-JP" sz="2800" dirty="0"/>
              <a:t>国産</a:t>
            </a:r>
            <a:r>
              <a:rPr lang="en-US" altLang="ja-JP" sz="2800" dirty="0"/>
              <a:t>)</a:t>
            </a:r>
            <a:endParaRPr lang="ja-JP" altLang="ja-JP" sz="2800" dirty="0"/>
          </a:p>
          <a:p>
            <a:r>
              <a:rPr lang="en-US" altLang="ja-JP" sz="2800" dirty="0"/>
              <a:t> </a:t>
            </a:r>
            <a:endParaRPr lang="ja-JP" altLang="ja-JP" sz="2800" dirty="0"/>
          </a:p>
          <a:p>
            <a:r>
              <a:rPr lang="ja-JP" altLang="en-US" sz="2000" dirty="0"/>
              <a:t>　</a:t>
            </a:r>
            <a:r>
              <a:rPr lang="ja-JP" altLang="en-US" sz="2000" dirty="0">
                <a:solidFill>
                  <a:srgbClr val="FF0000"/>
                </a:solidFill>
              </a:rPr>
              <a:t>＜注意事項＞</a:t>
            </a:r>
            <a:endParaRPr lang="ja-JP" altLang="ja-JP" sz="2000" dirty="0">
              <a:solidFill>
                <a:srgbClr val="FF0000"/>
              </a:solidFill>
            </a:endParaRPr>
          </a:p>
          <a:p>
            <a:r>
              <a:rPr lang="ja-JP" altLang="en-US" sz="2000" dirty="0"/>
              <a:t>　　</a:t>
            </a:r>
            <a:r>
              <a:rPr lang="ja-JP" altLang="en-US" sz="2000" dirty="0">
                <a:solidFill>
                  <a:schemeClr val="accent6"/>
                </a:solidFill>
              </a:rPr>
              <a:t>　</a:t>
            </a:r>
            <a:r>
              <a:rPr lang="ja-JP" altLang="ja-JP" sz="2000" dirty="0">
                <a:solidFill>
                  <a:schemeClr val="tx1"/>
                </a:solidFill>
              </a:rPr>
              <a:t>いかなる事由（天災等を含む）があっても表示と異なる商品の出荷は</a:t>
            </a:r>
            <a:r>
              <a:rPr lang="ja-JP" altLang="en-US" sz="2000" dirty="0">
                <a:solidFill>
                  <a:schemeClr val="tx1"/>
                </a:solidFill>
              </a:rPr>
              <a:t>出来ない（６頁参照）。</a:t>
            </a:r>
            <a:endParaRPr lang="en-US" altLang="ja-JP" sz="2000" dirty="0">
              <a:solidFill>
                <a:schemeClr val="tx1"/>
              </a:solidFill>
            </a:endParaRPr>
          </a:p>
          <a:p>
            <a:r>
              <a:rPr lang="ja-JP" altLang="en-US" sz="2000" dirty="0">
                <a:solidFill>
                  <a:schemeClr val="tx1"/>
                </a:solidFill>
              </a:rPr>
              <a:t>　　　したがって、</a:t>
            </a:r>
            <a:r>
              <a:rPr lang="ja-JP" altLang="ja-JP" sz="2000" dirty="0">
                <a:solidFill>
                  <a:schemeClr val="tx1"/>
                </a:solidFill>
              </a:rPr>
              <a:t>産地偽装の疑いによる社会問題に発展しかねない</a:t>
            </a:r>
            <a:r>
              <a:rPr lang="ja-JP" altLang="en-US" sz="2000" dirty="0">
                <a:solidFill>
                  <a:schemeClr val="tx1"/>
                </a:solidFill>
              </a:rPr>
              <a:t>、リスクがある表示（国産より狭い地域</a:t>
            </a:r>
            <a:endParaRPr lang="en-US" altLang="ja-JP" sz="2000" dirty="0">
              <a:solidFill>
                <a:schemeClr val="tx1"/>
              </a:solidFill>
            </a:endParaRPr>
          </a:p>
          <a:p>
            <a:r>
              <a:rPr lang="ja-JP" altLang="en-US" sz="2000" dirty="0">
                <a:solidFill>
                  <a:schemeClr val="tx1"/>
                </a:solidFill>
              </a:rPr>
              <a:t>　　での表示）は</a:t>
            </a:r>
            <a:r>
              <a:rPr lang="ja-JP" altLang="ja-JP" sz="2000" dirty="0">
                <a:solidFill>
                  <a:schemeClr val="tx1"/>
                </a:solidFill>
              </a:rPr>
              <a:t>極力避ける必要がある</a:t>
            </a:r>
            <a:r>
              <a:rPr lang="ja-JP" altLang="en-US" sz="2000" dirty="0">
                <a:solidFill>
                  <a:schemeClr val="tx1"/>
                </a:solidFill>
              </a:rPr>
              <a:t>。</a:t>
            </a:r>
            <a:endParaRPr lang="ja-JP" altLang="ja-JP" sz="2000" dirty="0">
              <a:solidFill>
                <a:schemeClr val="tx1"/>
              </a:solidFill>
            </a:endParaRPr>
          </a:p>
        </p:txBody>
      </p:sp>
      <p:sp>
        <p:nvSpPr>
          <p:cNvPr id="5" name="スライド番号プレースホルダー 4">
            <a:extLst>
              <a:ext uri="{FF2B5EF4-FFF2-40B4-BE49-F238E27FC236}">
                <a16:creationId xmlns:a16="http://schemas.microsoft.com/office/drawing/2014/main" id="{6A52B2F7-6C79-4F9E-AAF6-498F4CB9DD77}"/>
              </a:ext>
            </a:extLst>
          </p:cNvPr>
          <p:cNvSpPr>
            <a:spLocks noGrp="1"/>
          </p:cNvSpPr>
          <p:nvPr>
            <p:ph type="sldNum" sz="quarter" idx="12"/>
          </p:nvPr>
        </p:nvSpPr>
        <p:spPr>
          <a:xfrm>
            <a:off x="11820210" y="6423247"/>
            <a:ext cx="371790" cy="430777"/>
          </a:xfrm>
        </p:spPr>
        <p:txBody>
          <a:bodyPr/>
          <a:lstStyle/>
          <a:p>
            <a:fld id="{6D22F896-40B5-4ADD-8801-0D06FADFA095}" type="slidenum">
              <a:rPr lang="en-US" sz="2800" smtClean="0"/>
              <a:t>5</a:t>
            </a:fld>
            <a:endParaRPr lang="en-US" sz="2800" dirty="0"/>
          </a:p>
        </p:txBody>
      </p:sp>
      <p:sp>
        <p:nvSpPr>
          <p:cNvPr id="6" name="正方形/長方形 5">
            <a:extLst>
              <a:ext uri="{FF2B5EF4-FFF2-40B4-BE49-F238E27FC236}">
                <a16:creationId xmlns:a16="http://schemas.microsoft.com/office/drawing/2014/main" id="{55D3D112-5E01-4B32-B84D-4F55BB1795D5}"/>
              </a:ext>
            </a:extLst>
          </p:cNvPr>
          <p:cNvSpPr/>
          <p:nvPr/>
        </p:nvSpPr>
        <p:spPr>
          <a:xfrm rot="10800000" flipV="1">
            <a:off x="913773" y="1861457"/>
            <a:ext cx="2654020" cy="505635"/>
          </a:xfrm>
          <a:prstGeom prst="rect">
            <a:avLst/>
          </a:prstGeom>
          <a:solidFill>
            <a:schemeClr val="accent6">
              <a:lumMod val="20000"/>
              <a:lumOff val="80000"/>
            </a:schemeClr>
          </a:solidFill>
          <a:ln w="285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rPr>
              <a:t>事項立て表示</a:t>
            </a:r>
            <a:endParaRPr kumimoji="1" lang="ja-JP" altLang="en-US" sz="2800" dirty="0"/>
          </a:p>
        </p:txBody>
      </p:sp>
      <p:sp>
        <p:nvSpPr>
          <p:cNvPr id="8" name="正方形/長方形 7">
            <a:extLst>
              <a:ext uri="{FF2B5EF4-FFF2-40B4-BE49-F238E27FC236}">
                <a16:creationId xmlns:a16="http://schemas.microsoft.com/office/drawing/2014/main" id="{1CCFE34B-55EC-4630-AB85-795B3D2EC84F}"/>
              </a:ext>
            </a:extLst>
          </p:cNvPr>
          <p:cNvSpPr/>
          <p:nvPr/>
        </p:nvSpPr>
        <p:spPr>
          <a:xfrm rot="10800000" flipV="1">
            <a:off x="913770" y="3551464"/>
            <a:ext cx="2849961" cy="505636"/>
          </a:xfrm>
          <a:prstGeom prst="rect">
            <a:avLst/>
          </a:prstGeom>
          <a:solidFill>
            <a:schemeClr val="tx2">
              <a:lumMod val="40000"/>
              <a:lumOff val="60000"/>
            </a:schemeClr>
          </a:solidFill>
          <a:ln w="285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rPr>
              <a:t>原材料名欄併記</a:t>
            </a:r>
            <a:endParaRPr kumimoji="1" lang="ja-JP" altLang="en-US" sz="2800" dirty="0"/>
          </a:p>
        </p:txBody>
      </p:sp>
    </p:spTree>
    <p:extLst>
      <p:ext uri="{BB962C8B-B14F-4D97-AF65-F5344CB8AC3E}">
        <p14:creationId xmlns:p14="http://schemas.microsoft.com/office/powerpoint/2010/main" val="339093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63B22ED-2CD6-43CC-856B-20B22D33ABB1}"/>
              </a:ext>
            </a:extLst>
          </p:cNvPr>
          <p:cNvSpPr>
            <a:spLocks noGrp="1"/>
          </p:cNvSpPr>
          <p:nvPr>
            <p:ph type="title"/>
          </p:nvPr>
        </p:nvSpPr>
        <p:spPr>
          <a:xfrm>
            <a:off x="1266092" y="302081"/>
            <a:ext cx="9696660" cy="1084592"/>
          </a:xfrm>
          <a:solidFill>
            <a:schemeClr val="accent6">
              <a:lumMod val="20000"/>
              <a:lumOff val="80000"/>
            </a:schemeClr>
          </a:solidFill>
          <a:ln w="28575">
            <a:solidFill>
              <a:srgbClr val="0070C0"/>
            </a:solidFill>
          </a:ln>
        </p:spPr>
        <p:txBody>
          <a:bodyPr>
            <a:normAutofit/>
          </a:bodyPr>
          <a:lstStyle/>
          <a:p>
            <a:r>
              <a:rPr lang="ja-JP" altLang="ja-JP" sz="2400" b="1" kern="1800" dirty="0">
                <a:solidFill>
                  <a:srgbClr val="000000"/>
                </a:solidFill>
                <a:effectLst/>
                <a:latin typeface="+mj-ea"/>
                <a:cs typeface="ＭＳ Ｐゴシック" panose="020B0600070205080204" pitchFamily="50" charset="-128"/>
              </a:rPr>
              <a:t>新型コロナウイルス感染症の拡大を受けた食品表示法に基づく</a:t>
            </a:r>
            <a:br>
              <a:rPr lang="en-US" altLang="ja-JP" sz="2400" b="1" kern="1800" dirty="0">
                <a:solidFill>
                  <a:srgbClr val="000000"/>
                </a:solidFill>
                <a:effectLst/>
                <a:latin typeface="+mj-ea"/>
                <a:cs typeface="ＭＳ Ｐゴシック" panose="020B0600070205080204" pitchFamily="50" charset="-128"/>
              </a:rPr>
            </a:br>
            <a:r>
              <a:rPr kumimoji="1" lang="ja-JP" altLang="en-US" sz="2400" b="1" dirty="0">
                <a:latin typeface="+mj-ea"/>
              </a:rPr>
              <a:t>食品表示基準の弾力的な運用について</a:t>
            </a:r>
            <a:br>
              <a:rPr kumimoji="1" lang="en-US" altLang="ja-JP" dirty="0"/>
            </a:br>
            <a:r>
              <a:rPr kumimoji="1" lang="ja-JP" altLang="en-US" sz="2000" dirty="0"/>
              <a:t>（消費者庁：</a:t>
            </a:r>
            <a:r>
              <a:rPr kumimoji="1" lang="en-US" altLang="ja-JP" sz="2000" dirty="0"/>
              <a:t>2020</a:t>
            </a:r>
            <a:r>
              <a:rPr kumimoji="1" lang="ja-JP" altLang="en-US" sz="2000" dirty="0"/>
              <a:t>年</a:t>
            </a:r>
            <a:r>
              <a:rPr kumimoji="1" lang="en-US" altLang="ja-JP" sz="2000" dirty="0"/>
              <a:t>4</a:t>
            </a:r>
            <a:r>
              <a:rPr kumimoji="1" lang="ja-JP" altLang="en-US" sz="2000" dirty="0"/>
              <a:t>月</a:t>
            </a:r>
            <a:r>
              <a:rPr kumimoji="1" lang="en-US" altLang="ja-JP" sz="2000" dirty="0"/>
              <a:t>10</a:t>
            </a:r>
            <a:r>
              <a:rPr kumimoji="1" lang="ja-JP" altLang="en-US" sz="2000" dirty="0"/>
              <a:t>日）</a:t>
            </a:r>
          </a:p>
        </p:txBody>
      </p:sp>
      <p:sp>
        <p:nvSpPr>
          <p:cNvPr id="3" name="コンテンツ プレースホルダー 2">
            <a:extLst>
              <a:ext uri="{FF2B5EF4-FFF2-40B4-BE49-F238E27FC236}">
                <a16:creationId xmlns:a16="http://schemas.microsoft.com/office/drawing/2014/main" id="{3B61A457-0BB5-4823-9170-450FD9BC7207}"/>
              </a:ext>
            </a:extLst>
          </p:cNvPr>
          <p:cNvSpPr>
            <a:spLocks noGrp="1"/>
          </p:cNvSpPr>
          <p:nvPr>
            <p:ph sz="quarter" idx="13"/>
          </p:nvPr>
        </p:nvSpPr>
        <p:spPr>
          <a:xfrm>
            <a:off x="204107" y="1517301"/>
            <a:ext cx="11838214" cy="5250893"/>
          </a:xfrm>
          <a:solidFill>
            <a:schemeClr val="bg1"/>
          </a:solidFill>
          <a:ln w="28575">
            <a:solidFill>
              <a:srgbClr val="0070C0"/>
            </a:solidFill>
          </a:ln>
        </p:spPr>
        <p:txBody>
          <a:bodyPr>
            <a:noAutofit/>
          </a:bodyPr>
          <a:lstStyle/>
          <a:p>
            <a:pPr marL="179388" indent="0" fontAlgn="base">
              <a:buNone/>
            </a:pPr>
            <a:r>
              <a:rPr lang="ja-JP" altLang="en-US" sz="1500" kern="0" dirty="0">
                <a:solidFill>
                  <a:srgbClr val="000000"/>
                </a:solidFill>
                <a:effectLst/>
                <a:latin typeface="+mj-ea"/>
                <a:ea typeface="+mj-ea"/>
                <a:cs typeface="ＭＳ Ｐゴシック" panose="020B0600070205080204" pitchFamily="50" charset="-128"/>
              </a:rPr>
              <a:t>　</a:t>
            </a:r>
            <a:r>
              <a:rPr lang="ja-JP" altLang="en-US" sz="1650" kern="0" dirty="0">
                <a:solidFill>
                  <a:srgbClr val="000000"/>
                </a:solidFill>
                <a:effectLst/>
                <a:latin typeface="+mj-ea"/>
                <a:ea typeface="+mj-ea"/>
                <a:cs typeface="ＭＳ Ｐゴシック" panose="020B0600070205080204" pitchFamily="50" charset="-128"/>
              </a:rPr>
              <a:t>消費者庁は、</a:t>
            </a:r>
            <a:r>
              <a:rPr lang="ja-JP" altLang="ja-JP" sz="1650" kern="0" dirty="0">
                <a:solidFill>
                  <a:srgbClr val="000000"/>
                </a:solidFill>
                <a:effectLst/>
                <a:latin typeface="+mj-ea"/>
                <a:ea typeface="+mj-ea"/>
                <a:cs typeface="ＭＳ Ｐゴシック" panose="020B0600070205080204" pitchFamily="50" charset="-128"/>
              </a:rPr>
              <a:t>新型コロナウイルス感染症の世界的な拡大が国内外の食料品のサプライチェーンに深刻な影響を及ぼしつつあることを受け、一般消費者の需要に即した食品の生産体制を確保する観点から、農林水産省及び厚生労働省と連名で、健康被害を防止することが重要なアレルギー表示や消費期限等を除き、食品表示法第</a:t>
            </a:r>
            <a:r>
              <a:rPr lang="en-US" altLang="ja-JP" sz="1650" kern="0" dirty="0">
                <a:solidFill>
                  <a:srgbClr val="000000"/>
                </a:solidFill>
                <a:effectLst/>
                <a:latin typeface="+mj-ea"/>
                <a:ea typeface="+mj-ea"/>
                <a:cs typeface="ＭＳ Ｐゴシック" panose="020B0600070205080204" pitchFamily="50" charset="-128"/>
              </a:rPr>
              <a:t>4</a:t>
            </a:r>
            <a:r>
              <a:rPr lang="ja-JP" altLang="ja-JP" sz="1650" kern="0" dirty="0">
                <a:solidFill>
                  <a:srgbClr val="000000"/>
                </a:solidFill>
                <a:effectLst/>
                <a:latin typeface="+mj-ea"/>
                <a:ea typeface="+mj-ea"/>
                <a:cs typeface="ＭＳ Ｐゴシック" panose="020B0600070205080204" pitchFamily="50" charset="-128"/>
              </a:rPr>
              <a:t>条第</a:t>
            </a:r>
            <a:r>
              <a:rPr lang="en-US" altLang="ja-JP" sz="1650" kern="0" dirty="0">
                <a:solidFill>
                  <a:srgbClr val="000000"/>
                </a:solidFill>
                <a:effectLst/>
                <a:latin typeface="+mj-ea"/>
                <a:ea typeface="+mj-ea"/>
                <a:cs typeface="ＭＳ Ｐゴシック" panose="020B0600070205080204" pitchFamily="50" charset="-128"/>
              </a:rPr>
              <a:t>1</a:t>
            </a:r>
            <a:r>
              <a:rPr lang="ja-JP" altLang="ja-JP" sz="1650" kern="0" dirty="0">
                <a:solidFill>
                  <a:srgbClr val="000000"/>
                </a:solidFill>
                <a:effectLst/>
                <a:latin typeface="+mj-ea"/>
                <a:ea typeface="+mj-ea"/>
                <a:cs typeface="ＭＳ Ｐゴシック" panose="020B0600070205080204" pitchFamily="50" charset="-128"/>
              </a:rPr>
              <a:t>項の規定に基づき定められた食品表示基準の規定を弾力的に運用する旨を関係機関（都道府県等）に通知。</a:t>
            </a:r>
            <a:endParaRPr lang="ja-JP" altLang="ja-JP" sz="1650" kern="100" dirty="0">
              <a:effectLst/>
              <a:latin typeface="+mj-ea"/>
              <a:ea typeface="+mj-ea"/>
              <a:cs typeface="Arial" panose="020B0604020202020204" pitchFamily="34" charset="0"/>
            </a:endParaRPr>
          </a:p>
          <a:p>
            <a:pPr marL="179388" indent="0">
              <a:buNone/>
            </a:pPr>
            <a:r>
              <a:rPr lang="ja-JP" altLang="en-US" sz="1650" kern="0" dirty="0">
                <a:solidFill>
                  <a:srgbClr val="000000"/>
                </a:solidFill>
                <a:effectLst/>
                <a:latin typeface="+mj-ea"/>
                <a:ea typeface="+mj-ea"/>
                <a:cs typeface="ＭＳ Ｐゴシック" panose="020B0600070205080204" pitchFamily="50" charset="-128"/>
              </a:rPr>
              <a:t>　本通知は、</a:t>
            </a:r>
            <a:endParaRPr lang="en-US" altLang="ja-JP" sz="1650" kern="0" dirty="0">
              <a:solidFill>
                <a:srgbClr val="000000"/>
              </a:solidFill>
              <a:effectLst/>
              <a:latin typeface="+mj-ea"/>
              <a:ea typeface="+mj-ea"/>
              <a:cs typeface="ＭＳ Ｐゴシック" panose="020B0600070205080204" pitchFamily="50" charset="-128"/>
            </a:endParaRPr>
          </a:p>
          <a:p>
            <a:pPr marL="179388" indent="0">
              <a:buNone/>
            </a:pPr>
            <a:r>
              <a:rPr lang="en-US" altLang="ja-JP" sz="1650" kern="100" dirty="0">
                <a:effectLst/>
                <a:latin typeface="+mj-ea"/>
                <a:ea typeface="+mj-ea"/>
                <a:cs typeface="Arial" panose="020B0604020202020204" pitchFamily="34" charset="0"/>
              </a:rPr>
              <a:t>① </a:t>
            </a:r>
            <a:r>
              <a:rPr lang="en-US" altLang="ja-JP" sz="1650" u="sng" kern="100" dirty="0">
                <a:effectLst/>
                <a:latin typeface="+mj-ea"/>
                <a:ea typeface="+mj-ea"/>
                <a:cs typeface="Arial" panose="020B0604020202020204" pitchFamily="34" charset="0"/>
              </a:rPr>
              <a:t> </a:t>
            </a:r>
            <a:r>
              <a:rPr lang="ja-JP" altLang="ja-JP" sz="1650" u="sng" kern="100" dirty="0">
                <a:effectLst/>
                <a:latin typeface="+mj-ea"/>
                <a:ea typeface="+mj-ea"/>
                <a:cs typeface="Arial" panose="020B0604020202020204" pitchFamily="34" charset="0"/>
              </a:rPr>
              <a:t>国内外における原材料等の供給停滞に伴い、食品関連事業者が、やむを得ずに行った原材料等の切替えにより、容器包装の資材の変更に即時対応できないなどの事情がある場合</a:t>
            </a:r>
            <a:r>
              <a:rPr lang="ja-JP" altLang="ja-JP" sz="1650" kern="100" dirty="0">
                <a:effectLst/>
                <a:latin typeface="+mj-ea"/>
                <a:ea typeface="+mj-ea"/>
                <a:cs typeface="Arial" panose="020B0604020202020204" pitchFamily="34" charset="0"/>
              </a:rPr>
              <a:t>に限り</a:t>
            </a:r>
          </a:p>
          <a:p>
            <a:pPr marL="179388" indent="0">
              <a:buNone/>
            </a:pPr>
            <a:r>
              <a:rPr lang="ja-JP" altLang="ja-JP" sz="1650" kern="100" dirty="0">
                <a:effectLst/>
                <a:latin typeface="+mj-ea"/>
                <a:ea typeface="+mj-ea"/>
                <a:cs typeface="Arial" panose="020B0604020202020204" pitchFamily="34" charset="0"/>
              </a:rPr>
              <a:t>② </a:t>
            </a:r>
            <a:r>
              <a:rPr lang="ja-JP" altLang="ja-JP" sz="1650" u="sng" kern="100" dirty="0">
                <a:effectLst/>
                <a:latin typeface="+mj-ea"/>
                <a:ea typeface="+mj-ea"/>
                <a:cs typeface="Arial" panose="020B0604020202020204" pitchFamily="34" charset="0"/>
              </a:rPr>
              <a:t> 一般消費者に対して、店舗等内の告知、社告、ウェブサイトの掲示等により、当該食品に実際に使用された原材料等、その原料原産地又は当該原材料等から得られる栄養成分の量などを適時適切に伝達することを条件</a:t>
            </a:r>
            <a:r>
              <a:rPr lang="ja-JP" altLang="ja-JP" sz="1650" kern="100" dirty="0">
                <a:effectLst/>
                <a:latin typeface="+mj-ea"/>
                <a:ea typeface="+mj-ea"/>
                <a:cs typeface="Arial" panose="020B0604020202020204" pitchFamily="34" charset="0"/>
              </a:rPr>
              <a:t>として</a:t>
            </a:r>
          </a:p>
          <a:p>
            <a:pPr marL="179388" indent="0">
              <a:buNone/>
            </a:pPr>
            <a:r>
              <a:rPr lang="en-US" altLang="ja-JP" sz="1650" kern="100" dirty="0">
                <a:effectLst/>
                <a:latin typeface="+mj-ea"/>
                <a:ea typeface="+mj-ea"/>
                <a:cs typeface="Arial" panose="020B0604020202020204" pitchFamily="34" charset="0"/>
              </a:rPr>
              <a:t>③ </a:t>
            </a:r>
            <a:r>
              <a:rPr lang="ja-JP" altLang="ja-JP" sz="1650" kern="100" dirty="0">
                <a:effectLst/>
                <a:latin typeface="+mj-ea"/>
                <a:ea typeface="+mj-ea"/>
                <a:cs typeface="Arial" panose="020B0604020202020204" pitchFamily="34" charset="0"/>
              </a:rPr>
              <a:t>容器包装に表記された原材料等などの内容と実際に使用された原材料等などの内容に齟齬がある場合であっても、当分の間、取締りを行わなくても差し支えないことを知らせるもの。</a:t>
            </a:r>
            <a:r>
              <a:rPr lang="en-US" altLang="ja-JP" sz="1650" kern="100" dirty="0">
                <a:effectLst/>
                <a:latin typeface="+mj-ea"/>
                <a:ea typeface="+mj-ea"/>
                <a:cs typeface="Arial" panose="020B0604020202020204" pitchFamily="34" charset="0"/>
              </a:rPr>
              <a:t> </a:t>
            </a:r>
            <a:endParaRPr lang="ja-JP" altLang="ja-JP" sz="1650" kern="100" dirty="0">
              <a:effectLst/>
              <a:latin typeface="+mj-ea"/>
              <a:ea typeface="+mj-ea"/>
              <a:cs typeface="Arial" panose="020B0604020202020204" pitchFamily="34" charset="0"/>
            </a:endParaRPr>
          </a:p>
          <a:p>
            <a:pPr marL="179388" indent="0" algn="just">
              <a:buNone/>
            </a:pPr>
            <a:r>
              <a:rPr lang="ja-JP" altLang="en-US" sz="1650" kern="100" dirty="0">
                <a:effectLst/>
                <a:latin typeface="+mj-ea"/>
                <a:ea typeface="+mj-ea"/>
                <a:cs typeface="Arial" panose="020B0604020202020204" pitchFamily="34" charset="0"/>
              </a:rPr>
              <a:t>　よって</a:t>
            </a:r>
            <a:r>
              <a:rPr lang="ja-JP" altLang="ja-JP" sz="1650" kern="100" dirty="0">
                <a:effectLst/>
                <a:latin typeface="+mj-ea"/>
                <a:ea typeface="+mj-ea"/>
                <a:cs typeface="Arial" panose="020B0604020202020204" pitchFamily="34" charset="0"/>
              </a:rPr>
              <a:t>、本運用から除外した、食品表示法第６条第８項に規定するアレルゲン、消費期限、食品を安全に摂取するために加熱を要するかどうかの別その他の食品を摂取する際の安全性に重要な影響を及ぼす事項を定める内閣府令第１条に定める事項が、当該食品の容器包装に適正に表示されていない場合のほか、上記</a:t>
            </a:r>
            <a:r>
              <a:rPr lang="en-US" altLang="ja-JP" sz="1650" kern="100" dirty="0">
                <a:effectLst/>
                <a:latin typeface="+mj-ea"/>
                <a:ea typeface="+mj-ea"/>
                <a:cs typeface="Arial" panose="020B0604020202020204" pitchFamily="34" charset="0"/>
              </a:rPr>
              <a:t>②</a:t>
            </a:r>
            <a:r>
              <a:rPr lang="ja-JP" altLang="ja-JP" sz="1650" kern="100" dirty="0">
                <a:effectLst/>
                <a:latin typeface="+mj-ea"/>
                <a:ea typeface="+mj-ea"/>
                <a:cs typeface="Arial" panose="020B0604020202020204" pitchFamily="34" charset="0"/>
              </a:rPr>
              <a:t>の情報伝達が適時適切に行われていない場合などを含め、一般消費者を欺瞞（ぎまん）するような悪質な違反</a:t>
            </a:r>
            <a:r>
              <a:rPr lang="ja-JP" altLang="ja-JP" sz="1650" u="sng" kern="100" dirty="0">
                <a:effectLst/>
                <a:latin typeface="+mj-ea"/>
                <a:ea typeface="+mj-ea"/>
                <a:cs typeface="Arial" panose="020B0604020202020204" pitchFamily="34" charset="0"/>
              </a:rPr>
              <a:t>（通常の違反行為（不当表示））については、引き続き、取締りの対象とな</a:t>
            </a:r>
            <a:r>
              <a:rPr lang="ja-JP" altLang="en-US" sz="1650" u="sng" kern="100" dirty="0">
                <a:effectLst/>
                <a:latin typeface="+mj-ea"/>
                <a:ea typeface="+mj-ea"/>
                <a:cs typeface="Arial" panose="020B0604020202020204" pitchFamily="34" charset="0"/>
              </a:rPr>
              <a:t>る</a:t>
            </a:r>
            <a:r>
              <a:rPr lang="ja-JP" altLang="ja-JP" sz="1650" u="sng" kern="100" dirty="0">
                <a:effectLst/>
                <a:latin typeface="+mj-ea"/>
                <a:ea typeface="+mj-ea"/>
                <a:cs typeface="Arial" panose="020B0604020202020204" pitchFamily="34" charset="0"/>
              </a:rPr>
              <a:t>。</a:t>
            </a:r>
            <a:endParaRPr lang="ja-JP" altLang="ja-JP" sz="1650" kern="100" dirty="0">
              <a:effectLst/>
              <a:latin typeface="+mj-ea"/>
              <a:ea typeface="+mj-ea"/>
              <a:cs typeface="Arial" panose="020B0604020202020204" pitchFamily="34" charset="0"/>
            </a:endParaRPr>
          </a:p>
          <a:p>
            <a:pPr marL="179388" indent="0" algn="l" fontAlgn="base">
              <a:buNone/>
            </a:pPr>
            <a:endParaRPr lang="ja-JP" altLang="ja-JP" sz="1500" kern="100" dirty="0">
              <a:effectLst/>
              <a:latin typeface="+mj-ea"/>
              <a:ea typeface="+mj-ea"/>
              <a:cs typeface="Arial" panose="020B0604020202020204" pitchFamily="34" charset="0"/>
            </a:endParaRPr>
          </a:p>
          <a:p>
            <a:endParaRPr kumimoji="1" lang="ja-JP" altLang="en-US" sz="1500" dirty="0">
              <a:latin typeface="+mj-ea"/>
              <a:ea typeface="+mj-ea"/>
            </a:endParaRPr>
          </a:p>
        </p:txBody>
      </p:sp>
      <p:sp>
        <p:nvSpPr>
          <p:cNvPr id="4" name="四角形: 角を丸くする 3">
            <a:extLst>
              <a:ext uri="{FF2B5EF4-FFF2-40B4-BE49-F238E27FC236}">
                <a16:creationId xmlns:a16="http://schemas.microsoft.com/office/drawing/2014/main" id="{61EC43D8-E8B6-4E46-AAB2-BE62FFFA79DF}"/>
              </a:ext>
            </a:extLst>
          </p:cNvPr>
          <p:cNvSpPr/>
          <p:nvPr/>
        </p:nvSpPr>
        <p:spPr>
          <a:xfrm>
            <a:off x="11033090" y="89806"/>
            <a:ext cx="1009231" cy="563337"/>
          </a:xfrm>
          <a:prstGeom prst="roundRect">
            <a:avLst/>
          </a:prstGeom>
          <a:solidFill>
            <a:srgbClr val="99FF99"/>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400" dirty="0"/>
              <a:t>参考</a:t>
            </a:r>
          </a:p>
        </p:txBody>
      </p:sp>
      <p:sp>
        <p:nvSpPr>
          <p:cNvPr id="5" name="スライド番号プレースホルダー 4">
            <a:extLst>
              <a:ext uri="{FF2B5EF4-FFF2-40B4-BE49-F238E27FC236}">
                <a16:creationId xmlns:a16="http://schemas.microsoft.com/office/drawing/2014/main" id="{7DA9CC39-6C53-44AA-AC50-DF93D5D408C0}"/>
              </a:ext>
            </a:extLst>
          </p:cNvPr>
          <p:cNvSpPr>
            <a:spLocks noGrp="1"/>
          </p:cNvSpPr>
          <p:nvPr>
            <p:ph type="sldNum" sz="quarter" idx="12"/>
          </p:nvPr>
        </p:nvSpPr>
        <p:spPr>
          <a:xfrm>
            <a:off x="11427785" y="6214688"/>
            <a:ext cx="764215" cy="874206"/>
          </a:xfrm>
        </p:spPr>
        <p:txBody>
          <a:bodyPr/>
          <a:lstStyle/>
          <a:p>
            <a:fld id="{6D22F896-40B5-4ADD-8801-0D06FADFA095}" type="slidenum">
              <a:rPr lang="en-US" sz="2800" smtClean="0"/>
              <a:t>6</a:t>
            </a:fld>
            <a:endParaRPr lang="en-US" sz="2800" dirty="0"/>
          </a:p>
        </p:txBody>
      </p:sp>
    </p:spTree>
    <p:extLst>
      <p:ext uri="{BB962C8B-B14F-4D97-AF65-F5344CB8AC3E}">
        <p14:creationId xmlns:p14="http://schemas.microsoft.com/office/powerpoint/2010/main" val="1940307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51EB6F25-296D-429E-9C2E-CA36534312CD}"/>
              </a:ext>
            </a:extLst>
          </p:cNvPr>
          <p:cNvSpPr>
            <a:spLocks noGrp="1"/>
          </p:cNvSpPr>
          <p:nvPr>
            <p:ph sz="quarter" idx="13"/>
          </p:nvPr>
        </p:nvSpPr>
        <p:spPr/>
        <p:txBody>
          <a:bodyPr/>
          <a:lstStyle/>
          <a:p>
            <a:endParaRPr kumimoji="1" lang="ja-JP" altLang="en-US"/>
          </a:p>
        </p:txBody>
      </p:sp>
      <p:sp>
        <p:nvSpPr>
          <p:cNvPr id="4" name="タイトル 1">
            <a:extLst>
              <a:ext uri="{FF2B5EF4-FFF2-40B4-BE49-F238E27FC236}">
                <a16:creationId xmlns:a16="http://schemas.microsoft.com/office/drawing/2014/main" id="{9E4CABD3-A9A3-405E-9E94-0334911D0F43}"/>
              </a:ext>
            </a:extLst>
          </p:cNvPr>
          <p:cNvSpPr>
            <a:spLocks noGrp="1"/>
          </p:cNvSpPr>
          <p:nvPr>
            <p:ph type="title"/>
          </p:nvPr>
        </p:nvSpPr>
        <p:spPr>
          <a:xfrm>
            <a:off x="636814" y="1118507"/>
            <a:ext cx="11264820" cy="604156"/>
          </a:xfrm>
          <a:solidFill>
            <a:srgbClr val="99FF99"/>
          </a:solidFill>
          <a:ln w="28575">
            <a:solidFill>
              <a:schemeClr val="accent6">
                <a:lumMod val="75000"/>
              </a:schemeClr>
            </a:solidFill>
          </a:ln>
        </p:spPr>
        <p:txBody>
          <a:bodyPr>
            <a:normAutofit fontScale="90000"/>
          </a:bodyPr>
          <a:lstStyle/>
          <a:p>
            <a:pPr algn="l"/>
            <a:br>
              <a:rPr lang="en-US" altLang="ja-JP" u="sng" dirty="0"/>
            </a:br>
            <a:br>
              <a:rPr lang="en-US" altLang="ja-JP" u="sng" dirty="0"/>
            </a:br>
            <a:br>
              <a:rPr lang="en-US" altLang="ja-JP" u="sng" dirty="0"/>
            </a:br>
            <a:br>
              <a:rPr lang="en-US" altLang="ja-JP" u="sng" dirty="0"/>
            </a:br>
            <a:br>
              <a:rPr lang="en-US" altLang="ja-JP" u="sng" dirty="0"/>
            </a:br>
            <a:br>
              <a:rPr lang="en-US" altLang="ja-JP" u="sng" dirty="0"/>
            </a:br>
            <a:br>
              <a:rPr lang="en-US" altLang="ja-JP" sz="2000" u="sng" dirty="0"/>
            </a:br>
            <a:r>
              <a:rPr lang="ja-JP" altLang="en-US" sz="2900" dirty="0"/>
              <a:t>ア</a:t>
            </a:r>
            <a:r>
              <a:rPr lang="ja-JP" altLang="ja-JP" sz="2900" dirty="0"/>
              <a:t>　表示対象の原材料が「生乳（</a:t>
            </a:r>
            <a:r>
              <a:rPr lang="en-US" altLang="ja-JP" sz="2900" dirty="0"/>
              <a:t>50</a:t>
            </a:r>
            <a:r>
              <a:rPr lang="ja-JP" altLang="ja-JP" sz="2900" dirty="0"/>
              <a:t>％以上）」又は「生乳（</a:t>
            </a:r>
            <a:r>
              <a:rPr lang="en-US" altLang="ja-JP" sz="2900" dirty="0"/>
              <a:t>50</a:t>
            </a:r>
            <a:r>
              <a:rPr lang="ja-JP" altLang="ja-JP" sz="2900" dirty="0"/>
              <a:t>％未満）」の場合</a:t>
            </a:r>
            <a:br>
              <a:rPr lang="ja-JP" altLang="ja-JP" sz="2900" dirty="0"/>
            </a:br>
            <a:br>
              <a:rPr lang="en-US" altLang="ja-JP" sz="3100" dirty="0"/>
            </a:br>
            <a:br>
              <a:rPr lang="en-US" altLang="ja-JP" sz="3100" dirty="0"/>
            </a:br>
            <a:br>
              <a:rPr lang="en-US" altLang="ja-JP" u="sng" dirty="0"/>
            </a:br>
            <a:br>
              <a:rPr lang="en-US" altLang="ja-JP" u="sng" dirty="0"/>
            </a:br>
            <a:br>
              <a:rPr lang="en-US" altLang="ja-JP" u="sng" dirty="0"/>
            </a:br>
            <a:br>
              <a:rPr lang="en-US" altLang="ja-JP" u="sng" dirty="0"/>
            </a:br>
            <a:endParaRPr kumimoji="1" lang="ja-JP" altLang="en-US" sz="2700" dirty="0">
              <a:latin typeface="+mn-ea"/>
              <a:ea typeface="+mn-ea"/>
            </a:endParaRPr>
          </a:p>
        </p:txBody>
      </p:sp>
      <p:sp>
        <p:nvSpPr>
          <p:cNvPr id="7" name="正方形/長方形 6">
            <a:extLst>
              <a:ext uri="{FF2B5EF4-FFF2-40B4-BE49-F238E27FC236}">
                <a16:creationId xmlns:a16="http://schemas.microsoft.com/office/drawing/2014/main" id="{EC8C0572-A634-4D59-9887-DC8E7C175E09}"/>
              </a:ext>
            </a:extLst>
          </p:cNvPr>
          <p:cNvSpPr/>
          <p:nvPr/>
        </p:nvSpPr>
        <p:spPr>
          <a:xfrm>
            <a:off x="289739" y="1853377"/>
            <a:ext cx="11611896" cy="4843605"/>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2800" dirty="0"/>
              <a:t>　　</a:t>
            </a:r>
            <a:endParaRPr lang="ja-JP" altLang="ja-JP" sz="2800" dirty="0">
              <a:solidFill>
                <a:schemeClr val="tx1"/>
              </a:solidFill>
            </a:endParaRPr>
          </a:p>
          <a:p>
            <a:r>
              <a:rPr lang="ja-JP" altLang="ja-JP" sz="2800" dirty="0"/>
              <a:t>　</a:t>
            </a:r>
            <a:r>
              <a:rPr lang="ja-JP" altLang="en-US" sz="2800" dirty="0"/>
              <a:t>　　</a:t>
            </a:r>
            <a:r>
              <a:rPr lang="ja-JP" altLang="ja-JP" sz="2800" dirty="0"/>
              <a:t>　原材料名　　　　</a:t>
            </a:r>
            <a:r>
              <a:rPr lang="ja-JP" altLang="en-US" sz="2800" dirty="0"/>
              <a:t>　</a:t>
            </a:r>
            <a:r>
              <a:rPr lang="ja-JP" altLang="ja-JP" sz="2800" dirty="0"/>
              <a:t>生乳（</a:t>
            </a:r>
            <a:r>
              <a:rPr lang="en-US" altLang="ja-JP" sz="2800" dirty="0"/>
              <a:t>50</a:t>
            </a:r>
            <a:r>
              <a:rPr lang="ja-JP" altLang="ja-JP" sz="2800" dirty="0"/>
              <a:t>％以上）・・・</a:t>
            </a:r>
          </a:p>
          <a:p>
            <a:r>
              <a:rPr lang="ja-JP" altLang="ja-JP" sz="2800" dirty="0"/>
              <a:t>　　　　　　　</a:t>
            </a:r>
            <a:r>
              <a:rPr lang="ja-JP" altLang="en-US" sz="2800" dirty="0"/>
              <a:t>　　　　</a:t>
            </a:r>
            <a:r>
              <a:rPr lang="ja-JP" altLang="ja-JP" sz="2800" dirty="0"/>
              <a:t>　又は生乳（</a:t>
            </a:r>
            <a:r>
              <a:rPr lang="en-US" altLang="ja-JP" sz="2800" dirty="0"/>
              <a:t>50</a:t>
            </a:r>
            <a:r>
              <a:rPr lang="ja-JP" altLang="ja-JP" sz="2800" dirty="0"/>
              <a:t>％未満）・・・</a:t>
            </a:r>
            <a:endParaRPr lang="en-US" altLang="ja-JP" sz="2800" dirty="0"/>
          </a:p>
          <a:p>
            <a:r>
              <a:rPr lang="ja-JP" altLang="ja-JP" sz="2800" dirty="0"/>
              <a:t>　</a:t>
            </a:r>
            <a:r>
              <a:rPr lang="ja-JP" altLang="en-US" sz="2800" dirty="0"/>
              <a:t>　　</a:t>
            </a:r>
            <a:r>
              <a:rPr lang="ja-JP" altLang="ja-JP" sz="2800" dirty="0"/>
              <a:t>  原料原産地名　　国産（生乳）</a:t>
            </a:r>
          </a:p>
          <a:p>
            <a:r>
              <a:rPr lang="en-US" altLang="ja-JP" sz="2800" dirty="0"/>
              <a:t> </a:t>
            </a:r>
            <a:endParaRPr lang="ja-JP" altLang="ja-JP" sz="2800" dirty="0"/>
          </a:p>
          <a:p>
            <a:r>
              <a:rPr lang="ja-JP" altLang="en-US" sz="2800" dirty="0"/>
              <a:t>　</a:t>
            </a:r>
            <a:endParaRPr lang="en-US" altLang="ja-JP" sz="2800" dirty="0"/>
          </a:p>
          <a:p>
            <a:r>
              <a:rPr lang="ja-JP" altLang="ja-JP" sz="2800" dirty="0"/>
              <a:t>　　</a:t>
            </a:r>
            <a:r>
              <a:rPr lang="ja-JP" altLang="en-US" sz="2800" dirty="0"/>
              <a:t>　　</a:t>
            </a:r>
            <a:r>
              <a:rPr lang="ja-JP" altLang="ja-JP" sz="2800" dirty="0"/>
              <a:t>原材料名　　　　</a:t>
            </a:r>
            <a:r>
              <a:rPr lang="ja-JP" altLang="en-US" sz="2800" dirty="0"/>
              <a:t>　</a:t>
            </a:r>
            <a:r>
              <a:rPr lang="ja-JP" altLang="ja-JP" sz="2800" dirty="0">
                <a:latin typeface="+mj-ea"/>
                <a:ea typeface="+mj-ea"/>
              </a:rPr>
              <a:t>生乳（</a:t>
            </a:r>
            <a:r>
              <a:rPr lang="en-US" altLang="ja-JP" sz="2800" dirty="0">
                <a:latin typeface="+mj-ea"/>
                <a:ea typeface="+mj-ea"/>
              </a:rPr>
              <a:t>50</a:t>
            </a:r>
            <a:r>
              <a:rPr lang="ja-JP" altLang="ja-JP" sz="2800" dirty="0">
                <a:latin typeface="+mj-ea"/>
                <a:ea typeface="+mj-ea"/>
              </a:rPr>
              <a:t>％以上）</a:t>
            </a:r>
            <a:r>
              <a:rPr lang="en-US" altLang="ja-JP" sz="2800" dirty="0">
                <a:latin typeface="+mj-ea"/>
                <a:ea typeface="+mj-ea"/>
              </a:rPr>
              <a:t>(</a:t>
            </a:r>
            <a:r>
              <a:rPr lang="ja-JP" altLang="ja-JP" sz="2800" dirty="0">
                <a:latin typeface="+mj-ea"/>
                <a:ea typeface="+mj-ea"/>
              </a:rPr>
              <a:t>国産</a:t>
            </a:r>
            <a:r>
              <a:rPr lang="en-US" altLang="ja-JP" sz="2800" dirty="0">
                <a:latin typeface="+mj-ea"/>
                <a:ea typeface="+mj-ea"/>
              </a:rPr>
              <a:t>)</a:t>
            </a:r>
            <a:r>
              <a:rPr lang="ja-JP" altLang="ja-JP" sz="2800" dirty="0">
                <a:latin typeface="+mj-ea"/>
                <a:ea typeface="+mj-ea"/>
              </a:rPr>
              <a:t>・・・</a:t>
            </a:r>
          </a:p>
          <a:p>
            <a:r>
              <a:rPr lang="ja-JP" altLang="ja-JP" sz="2800" dirty="0">
                <a:latin typeface="+mj-ea"/>
                <a:ea typeface="+mj-ea"/>
              </a:rPr>
              <a:t>　　　　　　　　</a:t>
            </a:r>
            <a:r>
              <a:rPr lang="ja-JP" altLang="en-US" sz="2800" dirty="0">
                <a:latin typeface="+mj-ea"/>
                <a:ea typeface="+mj-ea"/>
              </a:rPr>
              <a:t>　　　　</a:t>
            </a:r>
            <a:r>
              <a:rPr lang="ja-JP" altLang="ja-JP" sz="2800" dirty="0">
                <a:latin typeface="+mj-ea"/>
                <a:ea typeface="+mj-ea"/>
              </a:rPr>
              <a:t>又は生乳（</a:t>
            </a:r>
            <a:r>
              <a:rPr lang="en-US" altLang="ja-JP" sz="2800" dirty="0">
                <a:latin typeface="+mj-ea"/>
                <a:ea typeface="+mj-ea"/>
              </a:rPr>
              <a:t>50</a:t>
            </a:r>
            <a:r>
              <a:rPr lang="ja-JP" altLang="ja-JP" sz="2800" dirty="0">
                <a:latin typeface="+mj-ea"/>
                <a:ea typeface="+mj-ea"/>
              </a:rPr>
              <a:t>％未満）</a:t>
            </a:r>
            <a:r>
              <a:rPr lang="en-US" altLang="ja-JP" sz="2800" dirty="0">
                <a:latin typeface="+mj-ea"/>
                <a:ea typeface="+mj-ea"/>
              </a:rPr>
              <a:t>(</a:t>
            </a:r>
            <a:r>
              <a:rPr lang="ja-JP" altLang="ja-JP" sz="2800" dirty="0">
                <a:latin typeface="+mj-ea"/>
                <a:ea typeface="+mj-ea"/>
              </a:rPr>
              <a:t>国産</a:t>
            </a:r>
            <a:r>
              <a:rPr lang="en-US" altLang="ja-JP" sz="2800" dirty="0">
                <a:latin typeface="+mj-ea"/>
                <a:ea typeface="+mj-ea"/>
              </a:rPr>
              <a:t>)</a:t>
            </a:r>
            <a:r>
              <a:rPr lang="ja-JP" altLang="ja-JP" sz="2800" dirty="0">
                <a:latin typeface="+mj-ea"/>
                <a:ea typeface="+mj-ea"/>
              </a:rPr>
              <a:t>・・・</a:t>
            </a:r>
          </a:p>
          <a:p>
            <a:r>
              <a:rPr lang="ja-JP" altLang="en-US" sz="2000" dirty="0"/>
              <a:t>　</a:t>
            </a:r>
            <a:endParaRPr lang="ja-JP" altLang="ja-JP" sz="1600" dirty="0">
              <a:solidFill>
                <a:schemeClr val="accent6"/>
              </a:solidFill>
              <a:latin typeface="BIZ UDPゴシック" panose="020B0400000000000000" pitchFamily="50" charset="-128"/>
              <a:ea typeface="BIZ UDPゴシック" panose="020B0400000000000000" pitchFamily="50" charset="-128"/>
            </a:endParaRPr>
          </a:p>
        </p:txBody>
      </p:sp>
      <p:sp>
        <p:nvSpPr>
          <p:cNvPr id="2" name="スライド番号プレースホルダー 1">
            <a:extLst>
              <a:ext uri="{FF2B5EF4-FFF2-40B4-BE49-F238E27FC236}">
                <a16:creationId xmlns:a16="http://schemas.microsoft.com/office/drawing/2014/main" id="{EB369A2D-9725-4240-8F9A-B601E9663CB1}"/>
              </a:ext>
            </a:extLst>
          </p:cNvPr>
          <p:cNvSpPr>
            <a:spLocks noGrp="1"/>
          </p:cNvSpPr>
          <p:nvPr>
            <p:ph type="sldNum" sz="quarter" idx="12"/>
          </p:nvPr>
        </p:nvSpPr>
        <p:spPr>
          <a:xfrm flipH="1">
            <a:off x="11626769" y="6030932"/>
            <a:ext cx="549730" cy="1165609"/>
          </a:xfrm>
        </p:spPr>
        <p:txBody>
          <a:bodyPr/>
          <a:lstStyle/>
          <a:p>
            <a:fld id="{6D22F896-40B5-4ADD-8801-0D06FADFA095}" type="slidenum">
              <a:rPr lang="en-US" sz="2800" smtClean="0"/>
              <a:t>7</a:t>
            </a:fld>
            <a:endParaRPr lang="en-US" sz="2800" dirty="0"/>
          </a:p>
        </p:txBody>
      </p:sp>
      <p:sp>
        <p:nvSpPr>
          <p:cNvPr id="5" name="正方形/長方形 4">
            <a:extLst>
              <a:ext uri="{FF2B5EF4-FFF2-40B4-BE49-F238E27FC236}">
                <a16:creationId xmlns:a16="http://schemas.microsoft.com/office/drawing/2014/main" id="{776BA549-B854-424B-9AE5-A5162AF6A3F0}"/>
              </a:ext>
            </a:extLst>
          </p:cNvPr>
          <p:cNvSpPr/>
          <p:nvPr/>
        </p:nvSpPr>
        <p:spPr>
          <a:xfrm>
            <a:off x="289739" y="391886"/>
            <a:ext cx="4633325" cy="595906"/>
          </a:xfrm>
          <a:prstGeom prst="rect">
            <a:avLst/>
          </a:prstGeom>
          <a:solidFill>
            <a:srgbClr val="FFFF00"/>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rPr>
              <a:t>（２）加工乳、乳飲料の場合</a:t>
            </a:r>
          </a:p>
        </p:txBody>
      </p:sp>
      <p:sp>
        <p:nvSpPr>
          <p:cNvPr id="8" name="正方形/長方形 7">
            <a:extLst>
              <a:ext uri="{FF2B5EF4-FFF2-40B4-BE49-F238E27FC236}">
                <a16:creationId xmlns:a16="http://schemas.microsoft.com/office/drawing/2014/main" id="{FECE1F99-BB7F-4F24-AE62-2689CA22017E}"/>
              </a:ext>
            </a:extLst>
          </p:cNvPr>
          <p:cNvSpPr/>
          <p:nvPr/>
        </p:nvSpPr>
        <p:spPr>
          <a:xfrm rot="10800000" flipV="1">
            <a:off x="913773" y="2236378"/>
            <a:ext cx="2654020" cy="563335"/>
          </a:xfrm>
          <a:prstGeom prst="rect">
            <a:avLst/>
          </a:prstGeom>
          <a:solidFill>
            <a:schemeClr val="accent6">
              <a:lumMod val="20000"/>
              <a:lumOff val="80000"/>
            </a:schemeClr>
          </a:solidFill>
          <a:ln w="285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rPr>
              <a:t>事項立て表示</a:t>
            </a:r>
            <a:endParaRPr kumimoji="1" lang="ja-JP" altLang="en-US" sz="2800" dirty="0"/>
          </a:p>
        </p:txBody>
      </p:sp>
      <p:sp>
        <p:nvSpPr>
          <p:cNvPr id="9" name="正方形/長方形 8">
            <a:extLst>
              <a:ext uri="{FF2B5EF4-FFF2-40B4-BE49-F238E27FC236}">
                <a16:creationId xmlns:a16="http://schemas.microsoft.com/office/drawing/2014/main" id="{D9EEEE2D-C868-476C-B5DC-B5505BD34B0A}"/>
              </a:ext>
            </a:extLst>
          </p:cNvPr>
          <p:cNvSpPr/>
          <p:nvPr/>
        </p:nvSpPr>
        <p:spPr>
          <a:xfrm rot="10800000" flipV="1">
            <a:off x="913767" y="4416879"/>
            <a:ext cx="2849961" cy="498022"/>
          </a:xfrm>
          <a:prstGeom prst="rect">
            <a:avLst/>
          </a:prstGeom>
          <a:solidFill>
            <a:schemeClr val="tx2">
              <a:lumMod val="40000"/>
              <a:lumOff val="60000"/>
            </a:schemeClr>
          </a:solidFill>
          <a:ln w="285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rPr>
              <a:t>原材料名欄併記</a:t>
            </a:r>
            <a:endParaRPr kumimoji="1" lang="ja-JP" altLang="en-US" sz="2800" dirty="0"/>
          </a:p>
        </p:txBody>
      </p:sp>
    </p:spTree>
    <p:extLst>
      <p:ext uri="{BB962C8B-B14F-4D97-AF65-F5344CB8AC3E}">
        <p14:creationId xmlns:p14="http://schemas.microsoft.com/office/powerpoint/2010/main" val="3867961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51EB6F25-296D-429E-9C2E-CA36534312CD}"/>
              </a:ext>
            </a:extLst>
          </p:cNvPr>
          <p:cNvSpPr>
            <a:spLocks noGrp="1"/>
          </p:cNvSpPr>
          <p:nvPr>
            <p:ph sz="quarter" idx="13"/>
          </p:nvPr>
        </p:nvSpPr>
        <p:spPr/>
        <p:txBody>
          <a:bodyPr/>
          <a:lstStyle/>
          <a:p>
            <a:endParaRPr kumimoji="1" lang="ja-JP" altLang="en-US"/>
          </a:p>
        </p:txBody>
      </p:sp>
      <p:sp>
        <p:nvSpPr>
          <p:cNvPr id="4" name="タイトル 1">
            <a:extLst>
              <a:ext uri="{FF2B5EF4-FFF2-40B4-BE49-F238E27FC236}">
                <a16:creationId xmlns:a16="http://schemas.microsoft.com/office/drawing/2014/main" id="{9E4CABD3-A9A3-405E-9E94-0334911D0F43}"/>
              </a:ext>
            </a:extLst>
          </p:cNvPr>
          <p:cNvSpPr>
            <a:spLocks noGrp="1"/>
          </p:cNvSpPr>
          <p:nvPr>
            <p:ph type="title"/>
          </p:nvPr>
        </p:nvSpPr>
        <p:spPr>
          <a:xfrm>
            <a:off x="742950" y="1066801"/>
            <a:ext cx="11193412" cy="566055"/>
          </a:xfrm>
          <a:solidFill>
            <a:srgbClr val="99FF99"/>
          </a:solidFill>
          <a:ln w="28575">
            <a:solidFill>
              <a:schemeClr val="accent6">
                <a:lumMod val="75000"/>
              </a:schemeClr>
            </a:solidFill>
          </a:ln>
        </p:spPr>
        <p:txBody>
          <a:bodyPr>
            <a:normAutofit fontScale="90000"/>
          </a:bodyPr>
          <a:lstStyle/>
          <a:p>
            <a:pPr algn="l"/>
            <a:br>
              <a:rPr lang="en-US" altLang="ja-JP" u="sng" dirty="0"/>
            </a:br>
            <a:br>
              <a:rPr lang="en-US" altLang="ja-JP" u="sng" dirty="0"/>
            </a:br>
            <a:br>
              <a:rPr lang="en-US" altLang="ja-JP" u="sng" dirty="0"/>
            </a:br>
            <a:br>
              <a:rPr lang="en-US" altLang="ja-JP" u="sng" dirty="0"/>
            </a:br>
            <a:br>
              <a:rPr lang="en-US" altLang="ja-JP" u="sng" dirty="0"/>
            </a:br>
            <a:br>
              <a:rPr lang="en-US" altLang="ja-JP" u="sng" dirty="0"/>
            </a:br>
            <a:r>
              <a:rPr lang="ja-JP" altLang="en-US" sz="2400" dirty="0"/>
              <a:t>ィ</a:t>
            </a:r>
            <a:r>
              <a:rPr lang="ja-JP" altLang="ja-JP" sz="2400" dirty="0"/>
              <a:t>　表示対象の原材料が「乳」又は「乳製品」の場合（国内で製造</a:t>
            </a:r>
            <a:r>
              <a:rPr lang="ja-JP" altLang="en-US" sz="2400" dirty="0"/>
              <a:t>した原材料を使用した場合</a:t>
            </a:r>
            <a:r>
              <a:rPr lang="ja-JP" altLang="ja-JP" sz="2400" dirty="0"/>
              <a:t>）</a:t>
            </a:r>
            <a:br>
              <a:rPr lang="ja-JP" altLang="ja-JP" sz="2400" dirty="0"/>
            </a:br>
            <a:br>
              <a:rPr lang="en-US" altLang="ja-JP" sz="2400" dirty="0">
                <a:solidFill>
                  <a:srgbClr val="FF0000"/>
                </a:solidFill>
              </a:rPr>
            </a:br>
            <a:br>
              <a:rPr lang="en-US" altLang="ja-JP" sz="2000" u="sng" dirty="0"/>
            </a:br>
            <a:br>
              <a:rPr lang="en-US" altLang="ja-JP" u="sng" dirty="0"/>
            </a:br>
            <a:br>
              <a:rPr lang="en-US" altLang="ja-JP" u="sng" dirty="0"/>
            </a:br>
            <a:br>
              <a:rPr lang="en-US" altLang="ja-JP" u="sng" dirty="0"/>
            </a:br>
            <a:br>
              <a:rPr lang="en-US" altLang="ja-JP" u="sng" dirty="0"/>
            </a:br>
            <a:endParaRPr kumimoji="1" lang="ja-JP" altLang="en-US" sz="2700" dirty="0">
              <a:latin typeface="+mn-ea"/>
              <a:ea typeface="+mn-ea"/>
            </a:endParaRPr>
          </a:p>
        </p:txBody>
      </p:sp>
      <p:sp>
        <p:nvSpPr>
          <p:cNvPr id="7" name="正方形/長方形 6">
            <a:extLst>
              <a:ext uri="{FF2B5EF4-FFF2-40B4-BE49-F238E27FC236}">
                <a16:creationId xmlns:a16="http://schemas.microsoft.com/office/drawing/2014/main" id="{EC8C0572-A634-4D59-9887-DC8E7C175E09}"/>
              </a:ext>
            </a:extLst>
          </p:cNvPr>
          <p:cNvSpPr/>
          <p:nvPr/>
        </p:nvSpPr>
        <p:spPr>
          <a:xfrm>
            <a:off x="324465" y="1796143"/>
            <a:ext cx="11611896" cy="478655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2800" dirty="0"/>
              <a:t>　</a:t>
            </a:r>
            <a:endParaRPr lang="en-US" altLang="ja-JP" sz="2800" dirty="0"/>
          </a:p>
          <a:p>
            <a:r>
              <a:rPr lang="en-US" altLang="ja-JP" sz="2800" dirty="0"/>
              <a:t>  </a:t>
            </a:r>
            <a:r>
              <a:rPr lang="ja-JP" altLang="en-US" sz="2800" dirty="0"/>
              <a:t>　</a:t>
            </a:r>
            <a:endParaRPr lang="en-US" altLang="ja-JP" sz="2800" dirty="0"/>
          </a:p>
          <a:p>
            <a:r>
              <a:rPr lang="ja-JP" altLang="ja-JP" sz="2800" dirty="0"/>
              <a:t>　</a:t>
            </a:r>
            <a:r>
              <a:rPr lang="ja-JP" altLang="en-US" sz="2800" dirty="0"/>
              <a:t>　　</a:t>
            </a:r>
            <a:r>
              <a:rPr lang="ja-JP" altLang="ja-JP" sz="2800" dirty="0"/>
              <a:t>　</a:t>
            </a:r>
            <a:endParaRPr lang="en-US" altLang="ja-JP" sz="2800" dirty="0"/>
          </a:p>
          <a:p>
            <a:r>
              <a:rPr lang="en-US" altLang="ja-JP" sz="2800" dirty="0"/>
              <a:t>         </a:t>
            </a:r>
            <a:r>
              <a:rPr lang="ja-JP" altLang="ja-JP" sz="2800" dirty="0"/>
              <a:t>原材料名　　　　</a:t>
            </a:r>
            <a:r>
              <a:rPr lang="ja-JP" altLang="en-US" sz="2800" dirty="0"/>
              <a:t>　</a:t>
            </a:r>
            <a:r>
              <a:rPr lang="ja-JP" altLang="ja-JP" sz="2800" dirty="0"/>
              <a:t>　乳・・・</a:t>
            </a:r>
          </a:p>
          <a:p>
            <a:r>
              <a:rPr lang="ja-JP" altLang="ja-JP" sz="2800" dirty="0"/>
              <a:t>　　　　　　　　</a:t>
            </a:r>
            <a:r>
              <a:rPr lang="en-US" altLang="ja-JP" sz="2800" dirty="0"/>
              <a:t>            </a:t>
            </a:r>
            <a:r>
              <a:rPr lang="ja-JP" altLang="ja-JP" sz="2800" dirty="0"/>
              <a:t>又は乳製品・・・</a:t>
            </a:r>
          </a:p>
          <a:p>
            <a:r>
              <a:rPr lang="ja-JP" altLang="ja-JP" sz="2800" dirty="0"/>
              <a:t>　</a:t>
            </a:r>
            <a:r>
              <a:rPr lang="ja-JP" altLang="en-US" sz="2800" dirty="0"/>
              <a:t>　　</a:t>
            </a:r>
            <a:r>
              <a:rPr lang="ja-JP" altLang="ja-JP" sz="2800" dirty="0"/>
              <a:t>  原料原産地名　</a:t>
            </a:r>
            <a:r>
              <a:rPr lang="en-US" altLang="ja-JP" sz="2800" dirty="0"/>
              <a:t>   </a:t>
            </a:r>
            <a:r>
              <a:rPr lang="ja-JP" altLang="ja-JP" sz="2800" dirty="0"/>
              <a:t>　国内製造（乳）</a:t>
            </a:r>
          </a:p>
          <a:p>
            <a:r>
              <a:rPr lang="ja-JP" altLang="ja-JP" sz="2800" dirty="0"/>
              <a:t>　　　　　　　　</a:t>
            </a:r>
            <a:r>
              <a:rPr lang="en-US" altLang="ja-JP" sz="2800" dirty="0"/>
              <a:t>            </a:t>
            </a:r>
            <a:r>
              <a:rPr lang="ja-JP" altLang="ja-JP" sz="2800" dirty="0"/>
              <a:t>又は国内製造（乳製品）</a:t>
            </a:r>
            <a:r>
              <a:rPr lang="en-US" altLang="ja-JP" sz="2800" dirty="0"/>
              <a:t> </a:t>
            </a:r>
            <a:endParaRPr lang="ja-JP" altLang="ja-JP" sz="2800" dirty="0"/>
          </a:p>
          <a:p>
            <a:r>
              <a:rPr lang="ja-JP" altLang="en-US" sz="2800" dirty="0"/>
              <a:t>　</a:t>
            </a:r>
            <a:endParaRPr lang="en-US" altLang="ja-JP" sz="2800" dirty="0"/>
          </a:p>
          <a:p>
            <a:r>
              <a:rPr lang="ja-JP" altLang="en-US" sz="2800" dirty="0"/>
              <a:t>　 </a:t>
            </a:r>
            <a:endParaRPr lang="en-US" altLang="ja-JP" sz="2800" dirty="0"/>
          </a:p>
          <a:p>
            <a:r>
              <a:rPr lang="ja-JP" altLang="ja-JP" sz="2800" dirty="0"/>
              <a:t>　　</a:t>
            </a:r>
            <a:r>
              <a:rPr lang="ja-JP" altLang="en-US" sz="2800" dirty="0"/>
              <a:t>　　</a:t>
            </a:r>
            <a:r>
              <a:rPr lang="ja-JP" altLang="ja-JP" sz="2800" dirty="0"/>
              <a:t>原材料名　　　　</a:t>
            </a:r>
            <a:r>
              <a:rPr lang="en-US" altLang="ja-JP" sz="2800" dirty="0"/>
              <a:t>    </a:t>
            </a:r>
            <a:r>
              <a:rPr lang="ja-JP" altLang="ja-JP" sz="2800" dirty="0"/>
              <a:t>乳（国内製造）・・・</a:t>
            </a:r>
          </a:p>
          <a:p>
            <a:r>
              <a:rPr lang="ja-JP" altLang="ja-JP" sz="2800" dirty="0"/>
              <a:t>　　　　　　　　</a:t>
            </a:r>
            <a:r>
              <a:rPr lang="en-US" altLang="ja-JP" sz="2800" dirty="0"/>
              <a:t>           </a:t>
            </a:r>
            <a:r>
              <a:rPr lang="ja-JP" altLang="ja-JP" sz="2800" dirty="0"/>
              <a:t>又は乳製品（国内製造</a:t>
            </a:r>
            <a:r>
              <a:rPr lang="en-US" altLang="ja-JP" sz="2800" dirty="0"/>
              <a:t>)</a:t>
            </a:r>
            <a:r>
              <a:rPr lang="ja-JP" altLang="ja-JP" sz="2800" dirty="0"/>
              <a:t>・・・</a:t>
            </a:r>
          </a:p>
          <a:p>
            <a:r>
              <a:rPr lang="en-US" altLang="ja-JP" dirty="0"/>
              <a:t> </a:t>
            </a:r>
            <a:endParaRPr lang="ja-JP" altLang="ja-JP" dirty="0"/>
          </a:p>
          <a:p>
            <a:endParaRPr lang="en-US" altLang="ja-JP" sz="2800" dirty="0">
              <a:latin typeface="+mj-ea"/>
              <a:ea typeface="+mj-ea"/>
            </a:endParaRPr>
          </a:p>
          <a:p>
            <a:endParaRPr lang="ja-JP" altLang="ja-JP" sz="1600" dirty="0">
              <a:latin typeface="BIZ UDPゴシック" panose="020B0400000000000000" pitchFamily="50" charset="-128"/>
              <a:ea typeface="BIZ UDPゴシック" panose="020B0400000000000000" pitchFamily="50" charset="-128"/>
            </a:endParaRPr>
          </a:p>
        </p:txBody>
      </p:sp>
      <p:sp>
        <p:nvSpPr>
          <p:cNvPr id="2" name="スライド番号プレースホルダー 1">
            <a:extLst>
              <a:ext uri="{FF2B5EF4-FFF2-40B4-BE49-F238E27FC236}">
                <a16:creationId xmlns:a16="http://schemas.microsoft.com/office/drawing/2014/main" id="{66CE4BA6-B468-4346-809C-280D18096E26}"/>
              </a:ext>
            </a:extLst>
          </p:cNvPr>
          <p:cNvSpPr>
            <a:spLocks noGrp="1"/>
          </p:cNvSpPr>
          <p:nvPr>
            <p:ph type="sldNum" sz="quarter" idx="12"/>
          </p:nvPr>
        </p:nvSpPr>
        <p:spPr>
          <a:xfrm>
            <a:off x="10514011" y="6178118"/>
            <a:ext cx="1677989" cy="800328"/>
          </a:xfrm>
        </p:spPr>
        <p:txBody>
          <a:bodyPr/>
          <a:lstStyle/>
          <a:p>
            <a:fld id="{6D22F896-40B5-4ADD-8801-0D06FADFA095}" type="slidenum">
              <a:rPr lang="en-US" sz="2800" smtClean="0"/>
              <a:t>8</a:t>
            </a:fld>
            <a:endParaRPr lang="en-US" sz="2800" dirty="0"/>
          </a:p>
        </p:txBody>
      </p:sp>
      <p:sp>
        <p:nvSpPr>
          <p:cNvPr id="6" name="正方形/長方形 5">
            <a:extLst>
              <a:ext uri="{FF2B5EF4-FFF2-40B4-BE49-F238E27FC236}">
                <a16:creationId xmlns:a16="http://schemas.microsoft.com/office/drawing/2014/main" id="{3A117E35-6DA5-49D4-B503-AC322EC49E45}"/>
              </a:ext>
            </a:extLst>
          </p:cNvPr>
          <p:cNvSpPr/>
          <p:nvPr/>
        </p:nvSpPr>
        <p:spPr>
          <a:xfrm>
            <a:off x="289739" y="391886"/>
            <a:ext cx="4633325" cy="595906"/>
          </a:xfrm>
          <a:prstGeom prst="rect">
            <a:avLst/>
          </a:prstGeom>
          <a:solidFill>
            <a:srgbClr val="FFFF00"/>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rPr>
              <a:t>（２）加工乳、乳飲料の場合</a:t>
            </a:r>
          </a:p>
        </p:txBody>
      </p:sp>
      <p:sp>
        <p:nvSpPr>
          <p:cNvPr id="8" name="正方形/長方形 7">
            <a:extLst>
              <a:ext uri="{FF2B5EF4-FFF2-40B4-BE49-F238E27FC236}">
                <a16:creationId xmlns:a16="http://schemas.microsoft.com/office/drawing/2014/main" id="{ADD9CD3E-E008-4424-BD25-5D05B2146849}"/>
              </a:ext>
            </a:extLst>
          </p:cNvPr>
          <p:cNvSpPr/>
          <p:nvPr/>
        </p:nvSpPr>
        <p:spPr>
          <a:xfrm rot="10800000" flipV="1">
            <a:off x="913774" y="2049865"/>
            <a:ext cx="2654020" cy="498022"/>
          </a:xfrm>
          <a:prstGeom prst="rect">
            <a:avLst/>
          </a:prstGeom>
          <a:solidFill>
            <a:schemeClr val="accent6">
              <a:lumMod val="20000"/>
              <a:lumOff val="80000"/>
            </a:schemeClr>
          </a:solidFill>
          <a:ln w="285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rPr>
              <a:t>事項立て表示</a:t>
            </a:r>
            <a:endParaRPr kumimoji="1" lang="ja-JP" altLang="en-US" sz="2800" dirty="0"/>
          </a:p>
        </p:txBody>
      </p:sp>
      <p:sp>
        <p:nvSpPr>
          <p:cNvPr id="9" name="正方形/長方形 8">
            <a:extLst>
              <a:ext uri="{FF2B5EF4-FFF2-40B4-BE49-F238E27FC236}">
                <a16:creationId xmlns:a16="http://schemas.microsoft.com/office/drawing/2014/main" id="{D54AE32B-6761-4F2E-8520-AA7B4871828A}"/>
              </a:ext>
            </a:extLst>
          </p:cNvPr>
          <p:cNvSpPr/>
          <p:nvPr/>
        </p:nvSpPr>
        <p:spPr>
          <a:xfrm rot="10800000" flipV="1">
            <a:off x="913773" y="4557556"/>
            <a:ext cx="2849961" cy="498022"/>
          </a:xfrm>
          <a:prstGeom prst="rect">
            <a:avLst/>
          </a:prstGeom>
          <a:solidFill>
            <a:schemeClr val="tx2">
              <a:lumMod val="40000"/>
              <a:lumOff val="60000"/>
            </a:schemeClr>
          </a:solidFill>
          <a:ln w="285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rPr>
              <a:t>原材料名欄併記</a:t>
            </a:r>
            <a:endParaRPr kumimoji="1" lang="ja-JP" altLang="en-US" sz="2800" dirty="0"/>
          </a:p>
        </p:txBody>
      </p:sp>
    </p:spTree>
    <p:extLst>
      <p:ext uri="{BB962C8B-B14F-4D97-AF65-F5344CB8AC3E}">
        <p14:creationId xmlns:p14="http://schemas.microsoft.com/office/powerpoint/2010/main" val="3331929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51EB6F25-296D-429E-9C2E-CA36534312CD}"/>
              </a:ext>
            </a:extLst>
          </p:cNvPr>
          <p:cNvSpPr>
            <a:spLocks noGrp="1"/>
          </p:cNvSpPr>
          <p:nvPr>
            <p:ph sz="quarter" idx="13"/>
          </p:nvPr>
        </p:nvSpPr>
        <p:spPr/>
        <p:txBody>
          <a:bodyPr/>
          <a:lstStyle/>
          <a:p>
            <a:endParaRPr kumimoji="1" lang="ja-JP" altLang="en-US"/>
          </a:p>
        </p:txBody>
      </p:sp>
      <p:sp>
        <p:nvSpPr>
          <p:cNvPr id="7" name="正方形/長方形 6">
            <a:extLst>
              <a:ext uri="{FF2B5EF4-FFF2-40B4-BE49-F238E27FC236}">
                <a16:creationId xmlns:a16="http://schemas.microsoft.com/office/drawing/2014/main" id="{EC8C0572-A634-4D59-9887-DC8E7C175E09}"/>
              </a:ext>
            </a:extLst>
          </p:cNvPr>
          <p:cNvSpPr/>
          <p:nvPr/>
        </p:nvSpPr>
        <p:spPr>
          <a:xfrm>
            <a:off x="324465" y="1796143"/>
            <a:ext cx="11611896" cy="498837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endParaRPr lang="en-US" altLang="ja-JP" sz="2300" u="sng" dirty="0">
              <a:solidFill>
                <a:schemeClr val="accent6"/>
              </a:solidFill>
            </a:endParaRPr>
          </a:p>
          <a:p>
            <a:r>
              <a:rPr lang="ja-JP" altLang="en-US" sz="2300" u="sng" dirty="0">
                <a:solidFill>
                  <a:schemeClr val="tx1"/>
                </a:solidFill>
              </a:rPr>
              <a:t>★　</a:t>
            </a:r>
            <a:r>
              <a:rPr lang="ja-JP" altLang="ja-JP" sz="2300" u="sng" dirty="0">
                <a:solidFill>
                  <a:schemeClr val="tx1"/>
                </a:solidFill>
              </a:rPr>
              <a:t>使用した複数の乳製品を原産国毎に合算し、その重量の多い国順（国別重量順）に表示。</a:t>
            </a:r>
          </a:p>
          <a:p>
            <a:r>
              <a:rPr lang="ja-JP" altLang="en-US" sz="2800" u="sng" dirty="0">
                <a:solidFill>
                  <a:srgbClr val="00B050"/>
                </a:solidFill>
              </a:rPr>
              <a:t>　　</a:t>
            </a:r>
            <a:endParaRPr lang="en-US" altLang="ja-JP" sz="2800" u="sng" dirty="0">
              <a:solidFill>
                <a:srgbClr val="00B050"/>
              </a:solidFill>
            </a:endParaRPr>
          </a:p>
          <a:p>
            <a:endParaRPr lang="en-US" altLang="ja-JP" sz="2400" dirty="0"/>
          </a:p>
          <a:p>
            <a:r>
              <a:rPr lang="ja-JP" altLang="ja-JP" sz="2400" dirty="0"/>
              <a:t>　</a:t>
            </a:r>
            <a:r>
              <a:rPr lang="ja-JP" altLang="en-US" sz="2400" dirty="0"/>
              <a:t>　　</a:t>
            </a:r>
            <a:r>
              <a:rPr lang="ja-JP" altLang="ja-JP" sz="2400" dirty="0"/>
              <a:t>原材料名　　　　乳</a:t>
            </a:r>
            <a:r>
              <a:rPr lang="ja-JP" altLang="en-US" sz="2400" dirty="0"/>
              <a:t>製品</a:t>
            </a:r>
            <a:r>
              <a:rPr lang="ja-JP" altLang="ja-JP" sz="2400" dirty="0"/>
              <a:t>・・・</a:t>
            </a:r>
          </a:p>
          <a:p>
            <a:r>
              <a:rPr lang="ja-JP" altLang="ja-JP" sz="2400" dirty="0"/>
              <a:t>　</a:t>
            </a:r>
            <a:r>
              <a:rPr lang="ja-JP" altLang="en-US" sz="2400" dirty="0"/>
              <a:t>　　</a:t>
            </a:r>
            <a:r>
              <a:rPr lang="ja-JP" altLang="ja-JP" sz="2400" dirty="0"/>
              <a:t>原料原産地名　国内製造</a:t>
            </a:r>
            <a:r>
              <a:rPr lang="ja-JP" altLang="en-US" sz="2400" dirty="0"/>
              <a:t>、</a:t>
            </a:r>
            <a:r>
              <a:rPr lang="ja-JP" altLang="ja-JP" sz="2400" dirty="0"/>
              <a:t>ニュージーランド製造、オランダ製造（乳製品）</a:t>
            </a:r>
            <a:r>
              <a:rPr lang="en-US" altLang="ja-JP" sz="2400" dirty="0"/>
              <a:t> </a:t>
            </a:r>
            <a:endParaRPr lang="ja-JP" altLang="ja-JP" sz="2400" dirty="0"/>
          </a:p>
          <a:p>
            <a:r>
              <a:rPr lang="ja-JP" altLang="en-US" sz="2400" dirty="0"/>
              <a:t>　</a:t>
            </a:r>
            <a:endParaRPr lang="en-US" altLang="ja-JP" sz="2400" dirty="0"/>
          </a:p>
          <a:p>
            <a:r>
              <a:rPr lang="ja-JP" altLang="en-US" sz="2800" dirty="0"/>
              <a:t>　 </a:t>
            </a:r>
            <a:endParaRPr lang="en-US" altLang="ja-JP" sz="2800" dirty="0"/>
          </a:p>
          <a:p>
            <a:r>
              <a:rPr lang="ja-JP" altLang="ja-JP" sz="2400" dirty="0"/>
              <a:t>　　</a:t>
            </a:r>
            <a:r>
              <a:rPr lang="ja-JP" altLang="en-US" sz="2400" dirty="0"/>
              <a:t>　</a:t>
            </a:r>
            <a:r>
              <a:rPr lang="ja-JP" altLang="ja-JP" sz="2400" dirty="0"/>
              <a:t>原材料名　　　</a:t>
            </a:r>
            <a:r>
              <a:rPr lang="ja-JP" altLang="en-US" sz="2400" dirty="0"/>
              <a:t>　</a:t>
            </a:r>
            <a:r>
              <a:rPr lang="ja-JP" altLang="ja-JP" sz="2400" dirty="0"/>
              <a:t>乳製品（国内製造、ニュージーランド製造、オランダ製造）</a:t>
            </a:r>
            <a:endParaRPr lang="en-US" altLang="ja-JP" sz="2400" dirty="0"/>
          </a:p>
          <a:p>
            <a:endParaRPr lang="en-US" altLang="ja-JP" sz="2400" dirty="0">
              <a:latin typeface="BIZ UDPゴシック" panose="020B0400000000000000" pitchFamily="50" charset="-128"/>
              <a:ea typeface="BIZ UDPゴシック" panose="020B0400000000000000" pitchFamily="50" charset="-128"/>
            </a:endParaRPr>
          </a:p>
          <a:p>
            <a:r>
              <a:rPr lang="ja-JP" altLang="en-US" sz="2000" dirty="0">
                <a:solidFill>
                  <a:srgbClr val="FF0000"/>
                </a:solidFill>
                <a:latin typeface="+mj-ea"/>
                <a:ea typeface="+mj-ea"/>
              </a:rPr>
              <a:t>　＜注意事項＞</a:t>
            </a:r>
            <a:endParaRPr lang="ja-JP" altLang="ja-JP" sz="2000" dirty="0">
              <a:solidFill>
                <a:srgbClr val="FF0000"/>
              </a:solidFill>
              <a:latin typeface="+mj-ea"/>
              <a:ea typeface="+mj-ea"/>
            </a:endParaRPr>
          </a:p>
          <a:p>
            <a:r>
              <a:rPr lang="ja-JP" altLang="en-US" sz="2000" dirty="0">
                <a:latin typeface="+mj-ea"/>
                <a:ea typeface="+mj-ea"/>
              </a:rPr>
              <a:t>　　</a:t>
            </a:r>
            <a:r>
              <a:rPr lang="ja-JP" altLang="en-US" sz="2000" dirty="0">
                <a:solidFill>
                  <a:schemeClr val="accent6"/>
                </a:solidFill>
                <a:latin typeface="+mj-ea"/>
                <a:ea typeface="+mj-ea"/>
              </a:rPr>
              <a:t>　</a:t>
            </a:r>
            <a:r>
              <a:rPr lang="ja-JP" altLang="en-US" sz="1900" dirty="0">
                <a:solidFill>
                  <a:schemeClr val="tx1"/>
                </a:solidFill>
                <a:latin typeface="+mj-ea"/>
                <a:ea typeface="+mj-ea"/>
              </a:rPr>
              <a:t>原産国の表示にあたっては、</a:t>
            </a:r>
            <a:r>
              <a:rPr lang="ja-JP" altLang="ja-JP" sz="1900" dirty="0">
                <a:solidFill>
                  <a:schemeClr val="tx1"/>
                </a:solidFill>
                <a:latin typeface="+mj-ea"/>
                <a:ea typeface="+mj-ea"/>
              </a:rPr>
              <a:t>当該表示に至った合理的根拠資料</a:t>
            </a:r>
            <a:r>
              <a:rPr lang="ja-JP" altLang="ja-JP" sz="1900" dirty="0">
                <a:solidFill>
                  <a:srgbClr val="FF0000"/>
                </a:solidFill>
                <a:latin typeface="+mj-ea"/>
                <a:ea typeface="+mj-ea"/>
              </a:rPr>
              <a:t>（第三者（行政機関を含む）が、原産国表示</a:t>
            </a:r>
            <a:endParaRPr lang="en-US" altLang="ja-JP" sz="1900" dirty="0">
              <a:solidFill>
                <a:srgbClr val="FF0000"/>
              </a:solidFill>
              <a:latin typeface="+mj-ea"/>
              <a:ea typeface="+mj-ea"/>
            </a:endParaRPr>
          </a:p>
          <a:p>
            <a:r>
              <a:rPr lang="ja-JP" altLang="en-US" sz="1900" dirty="0">
                <a:solidFill>
                  <a:srgbClr val="FF0000"/>
                </a:solidFill>
                <a:latin typeface="+mj-ea"/>
                <a:ea typeface="+mj-ea"/>
              </a:rPr>
              <a:t>　　</a:t>
            </a:r>
            <a:r>
              <a:rPr lang="ja-JP" altLang="ja-JP" sz="1900" dirty="0">
                <a:solidFill>
                  <a:srgbClr val="FF0000"/>
                </a:solidFill>
                <a:latin typeface="+mj-ea"/>
                <a:ea typeface="+mj-ea"/>
              </a:rPr>
              <a:t>の裏付けとして納得するに足りる資料）</a:t>
            </a:r>
            <a:r>
              <a:rPr lang="ja-JP" altLang="ja-JP" sz="1900" dirty="0">
                <a:solidFill>
                  <a:schemeClr val="tx1"/>
                </a:solidFill>
                <a:latin typeface="+mj-ea"/>
                <a:ea typeface="+mj-ea"/>
              </a:rPr>
              <a:t>をあらかじめ用意し、一定期間保管しておく等、慎重に行う必要がある。</a:t>
            </a:r>
            <a:endParaRPr lang="en-US" altLang="ja-JP" sz="1900" dirty="0">
              <a:solidFill>
                <a:schemeClr val="tx1"/>
              </a:solidFill>
              <a:latin typeface="+mj-ea"/>
              <a:ea typeface="+mj-ea"/>
            </a:endParaRPr>
          </a:p>
          <a:p>
            <a:r>
              <a:rPr lang="ja-JP" altLang="en-US" sz="1900" dirty="0">
                <a:solidFill>
                  <a:schemeClr val="tx1"/>
                </a:solidFill>
                <a:latin typeface="+mj-ea"/>
                <a:ea typeface="+mj-ea"/>
              </a:rPr>
              <a:t>　　　仮に、表示と異なる原産国となる場合には、当該表示を変更する等、直ちに対応する必要がある。</a:t>
            </a:r>
            <a:endParaRPr lang="en-US" altLang="ja-JP" sz="1900" dirty="0">
              <a:solidFill>
                <a:schemeClr val="tx1"/>
              </a:solidFill>
              <a:latin typeface="+mj-ea"/>
              <a:ea typeface="+mj-ea"/>
            </a:endParaRPr>
          </a:p>
          <a:p>
            <a:endParaRPr lang="ja-JP" altLang="ja-JP" sz="2700" dirty="0">
              <a:latin typeface="BIZ UDPゴシック" panose="020B0400000000000000" pitchFamily="50" charset="-128"/>
              <a:ea typeface="BIZ UDPゴシック" panose="020B0400000000000000" pitchFamily="50" charset="-128"/>
            </a:endParaRPr>
          </a:p>
        </p:txBody>
      </p:sp>
      <p:sp>
        <p:nvSpPr>
          <p:cNvPr id="2" name="スライド番号プレースホルダー 1">
            <a:extLst>
              <a:ext uri="{FF2B5EF4-FFF2-40B4-BE49-F238E27FC236}">
                <a16:creationId xmlns:a16="http://schemas.microsoft.com/office/drawing/2014/main" id="{C1A6752E-A28B-4871-9800-E7733BBEBEB5}"/>
              </a:ext>
            </a:extLst>
          </p:cNvPr>
          <p:cNvSpPr>
            <a:spLocks noGrp="1"/>
          </p:cNvSpPr>
          <p:nvPr>
            <p:ph type="sldNum" sz="quarter" idx="12"/>
          </p:nvPr>
        </p:nvSpPr>
        <p:spPr>
          <a:xfrm>
            <a:off x="11755080" y="6221816"/>
            <a:ext cx="492579" cy="711549"/>
          </a:xfrm>
        </p:spPr>
        <p:txBody>
          <a:bodyPr/>
          <a:lstStyle/>
          <a:p>
            <a:fld id="{6D22F896-40B5-4ADD-8801-0D06FADFA095}" type="slidenum">
              <a:rPr lang="en-US" sz="2800" smtClean="0"/>
              <a:t>9</a:t>
            </a:fld>
            <a:endParaRPr lang="en-US" sz="2800" dirty="0"/>
          </a:p>
        </p:txBody>
      </p:sp>
      <p:sp>
        <p:nvSpPr>
          <p:cNvPr id="6" name="正方形/長方形 5">
            <a:extLst>
              <a:ext uri="{FF2B5EF4-FFF2-40B4-BE49-F238E27FC236}">
                <a16:creationId xmlns:a16="http://schemas.microsoft.com/office/drawing/2014/main" id="{B299D1C6-33F6-4BB8-AF56-7E7A28D68219}"/>
              </a:ext>
            </a:extLst>
          </p:cNvPr>
          <p:cNvSpPr/>
          <p:nvPr/>
        </p:nvSpPr>
        <p:spPr>
          <a:xfrm>
            <a:off x="400050" y="375557"/>
            <a:ext cx="4539343" cy="579665"/>
          </a:xfrm>
          <a:prstGeom prst="rect">
            <a:avLst/>
          </a:prstGeom>
          <a:solidFill>
            <a:srgbClr val="FFFF00"/>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rPr>
              <a:t>（２）加工乳、乳飲料の場合</a:t>
            </a:r>
          </a:p>
        </p:txBody>
      </p:sp>
      <p:sp>
        <p:nvSpPr>
          <p:cNvPr id="9" name="タイトル 1">
            <a:extLst>
              <a:ext uri="{FF2B5EF4-FFF2-40B4-BE49-F238E27FC236}">
                <a16:creationId xmlns:a16="http://schemas.microsoft.com/office/drawing/2014/main" id="{DEBD4D2E-C146-41DA-A3BF-49D08C6FE06B}"/>
              </a:ext>
            </a:extLst>
          </p:cNvPr>
          <p:cNvSpPr>
            <a:spLocks noGrp="1"/>
          </p:cNvSpPr>
          <p:nvPr>
            <p:ph type="title"/>
          </p:nvPr>
        </p:nvSpPr>
        <p:spPr>
          <a:xfrm>
            <a:off x="587829" y="1066800"/>
            <a:ext cx="11348532" cy="614363"/>
          </a:xfrm>
          <a:solidFill>
            <a:srgbClr val="99FF99"/>
          </a:solidFill>
          <a:ln w="28575">
            <a:solidFill>
              <a:schemeClr val="accent6">
                <a:lumMod val="75000"/>
              </a:schemeClr>
            </a:solidFill>
          </a:ln>
        </p:spPr>
        <p:txBody>
          <a:bodyPr>
            <a:normAutofit fontScale="90000"/>
          </a:bodyPr>
          <a:lstStyle/>
          <a:p>
            <a:pPr algn="l"/>
            <a:br>
              <a:rPr lang="en-US" altLang="ja-JP" u="sng" dirty="0"/>
            </a:br>
            <a:br>
              <a:rPr lang="en-US" altLang="ja-JP" u="sng" dirty="0"/>
            </a:br>
            <a:br>
              <a:rPr lang="en-US" altLang="ja-JP" u="sng" dirty="0"/>
            </a:br>
            <a:br>
              <a:rPr lang="en-US" altLang="ja-JP" u="sng" dirty="0"/>
            </a:br>
            <a:br>
              <a:rPr lang="en-US" altLang="ja-JP" u="sng" dirty="0"/>
            </a:br>
            <a:br>
              <a:rPr lang="en-US" altLang="ja-JP" u="sng" dirty="0"/>
            </a:br>
            <a:r>
              <a:rPr lang="ja-JP" altLang="en-US" sz="2400" dirty="0"/>
              <a:t>ウ</a:t>
            </a:r>
            <a:r>
              <a:rPr lang="ja-JP" altLang="ja-JP" sz="2400" dirty="0"/>
              <a:t>　</a:t>
            </a:r>
            <a:r>
              <a:rPr lang="ja-JP" altLang="en-US" sz="2400" dirty="0"/>
              <a:t>複数</a:t>
            </a:r>
            <a:r>
              <a:rPr lang="ja-JP" altLang="ja-JP" sz="2400" dirty="0"/>
              <a:t>の</a:t>
            </a:r>
            <a:r>
              <a:rPr lang="ja-JP" altLang="en-US" sz="2400" dirty="0"/>
              <a:t>乳製品を使用し、表示対象の</a:t>
            </a:r>
            <a:r>
              <a:rPr lang="ja-JP" altLang="ja-JP" sz="2400" dirty="0"/>
              <a:t>原材料</a:t>
            </a:r>
            <a:r>
              <a:rPr lang="ja-JP" altLang="en-US" sz="2400" dirty="0"/>
              <a:t>名を</a:t>
            </a:r>
            <a:r>
              <a:rPr lang="ja-JP" altLang="ja-JP" sz="2400" dirty="0"/>
              <a:t>「乳製品」</a:t>
            </a:r>
            <a:r>
              <a:rPr lang="ja-JP" altLang="en-US" sz="2400" dirty="0"/>
              <a:t>とまとめて表示した場合</a:t>
            </a:r>
            <a:br>
              <a:rPr lang="ja-JP" altLang="ja-JP" sz="2400" dirty="0"/>
            </a:br>
            <a:br>
              <a:rPr lang="en-US" altLang="ja-JP" sz="2400" dirty="0">
                <a:solidFill>
                  <a:srgbClr val="FF0000"/>
                </a:solidFill>
              </a:rPr>
            </a:br>
            <a:br>
              <a:rPr lang="en-US" altLang="ja-JP" sz="2000" u="sng" dirty="0"/>
            </a:br>
            <a:br>
              <a:rPr lang="en-US" altLang="ja-JP" u="sng" dirty="0"/>
            </a:br>
            <a:br>
              <a:rPr lang="en-US" altLang="ja-JP" u="sng" dirty="0"/>
            </a:br>
            <a:br>
              <a:rPr lang="en-US" altLang="ja-JP" u="sng" dirty="0"/>
            </a:br>
            <a:br>
              <a:rPr lang="en-US" altLang="ja-JP" u="sng" dirty="0"/>
            </a:br>
            <a:endParaRPr kumimoji="1" lang="ja-JP" altLang="en-US" sz="2700" dirty="0">
              <a:latin typeface="+mn-ea"/>
              <a:ea typeface="+mn-ea"/>
            </a:endParaRPr>
          </a:p>
        </p:txBody>
      </p:sp>
      <p:sp>
        <p:nvSpPr>
          <p:cNvPr id="8" name="正方形/長方形 7">
            <a:extLst>
              <a:ext uri="{FF2B5EF4-FFF2-40B4-BE49-F238E27FC236}">
                <a16:creationId xmlns:a16="http://schemas.microsoft.com/office/drawing/2014/main" id="{A942FE35-8143-49A3-8877-6C4B7F2C0192}"/>
              </a:ext>
            </a:extLst>
          </p:cNvPr>
          <p:cNvSpPr/>
          <p:nvPr/>
        </p:nvSpPr>
        <p:spPr>
          <a:xfrm rot="10800000" flipV="1">
            <a:off x="793814" y="2637062"/>
            <a:ext cx="2773977" cy="427684"/>
          </a:xfrm>
          <a:prstGeom prst="rect">
            <a:avLst/>
          </a:prstGeom>
          <a:solidFill>
            <a:schemeClr val="accent6">
              <a:lumMod val="20000"/>
              <a:lumOff val="80000"/>
            </a:schemeClr>
          </a:solidFill>
          <a:ln w="285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rPr>
              <a:t>事項立て表示</a:t>
            </a:r>
            <a:endParaRPr kumimoji="1" lang="ja-JP" altLang="en-US" sz="2800" dirty="0"/>
          </a:p>
        </p:txBody>
      </p:sp>
      <p:sp>
        <p:nvSpPr>
          <p:cNvPr id="10" name="正方形/長方形 9">
            <a:extLst>
              <a:ext uri="{FF2B5EF4-FFF2-40B4-BE49-F238E27FC236}">
                <a16:creationId xmlns:a16="http://schemas.microsoft.com/office/drawing/2014/main" id="{77761714-0A50-4427-96BD-F43163134156}"/>
              </a:ext>
            </a:extLst>
          </p:cNvPr>
          <p:cNvSpPr/>
          <p:nvPr/>
        </p:nvSpPr>
        <p:spPr>
          <a:xfrm rot="10800000" flipV="1">
            <a:off x="793818" y="4184509"/>
            <a:ext cx="2969911" cy="427684"/>
          </a:xfrm>
          <a:prstGeom prst="rect">
            <a:avLst/>
          </a:prstGeom>
          <a:solidFill>
            <a:schemeClr val="tx2">
              <a:lumMod val="40000"/>
              <a:lumOff val="60000"/>
            </a:schemeClr>
          </a:solidFill>
          <a:ln w="28575">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a:solidFill>
                  <a:schemeClr val="tx1"/>
                </a:solidFill>
              </a:rPr>
              <a:t>原材料名欄併記</a:t>
            </a:r>
            <a:endParaRPr kumimoji="1" lang="ja-JP" altLang="en-US" sz="2800" dirty="0"/>
          </a:p>
        </p:txBody>
      </p:sp>
    </p:spTree>
    <p:extLst>
      <p:ext uri="{BB962C8B-B14F-4D97-AF65-F5344CB8AC3E}">
        <p14:creationId xmlns:p14="http://schemas.microsoft.com/office/powerpoint/2010/main" val="1493222441"/>
      </p:ext>
    </p:extLst>
  </p:cSld>
  <p:clrMapOvr>
    <a:masterClrMapping/>
  </p:clrMapOvr>
</p:sld>
</file>

<file path=ppt/theme/theme1.xml><?xml version="1.0" encoding="utf-8"?>
<a:theme xmlns:a="http://schemas.openxmlformats.org/drawingml/2006/main" name="しずく">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TM04033925[[fn=しずく]]</Template>
  <TotalTime>2084</TotalTime>
  <Words>5906</Words>
  <Application>Microsoft Office PowerPoint</Application>
  <PresentationFormat>ワイド画面</PresentationFormat>
  <Paragraphs>272</Paragraphs>
  <Slides>25</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25</vt:i4>
      </vt:variant>
    </vt:vector>
  </HeadingPairs>
  <TitlesOfParts>
    <vt:vector size="36" baseType="lpstr">
      <vt:lpstr>BIZ UDPゴシック</vt:lpstr>
      <vt:lpstr>BIZ UDゴシック</vt:lpstr>
      <vt:lpstr>ＭＳ Ｐゴシック</vt:lpstr>
      <vt:lpstr>ＭＳ ゴシック</vt:lpstr>
      <vt:lpstr>ＭＳ 明朝</vt:lpstr>
      <vt:lpstr>MS-Mincho</vt:lpstr>
      <vt:lpstr>メイリオ</vt:lpstr>
      <vt:lpstr>游ゴシック</vt:lpstr>
      <vt:lpstr>Arial</vt:lpstr>
      <vt:lpstr>Tw Cen MT</vt:lpstr>
      <vt:lpstr>しずく</vt:lpstr>
      <vt:lpstr>原料原産地名の表示について  ～「一括表示枠内」での表示方法～</vt:lpstr>
      <vt:lpstr>目　次</vt:lpstr>
      <vt:lpstr>１．最重要ポイント</vt:lpstr>
      <vt:lpstr>PowerPoint プレゼンテーション</vt:lpstr>
      <vt:lpstr>        （１） 牛乳、特別牛乳、成分調整牛乳、低脂肪牛乳及び無脂肪牛乳の場合        </vt:lpstr>
      <vt:lpstr>新型コロナウイルス感染症の拡大を受けた食品表示法に基づく 食品表示基準の弾力的な運用について （消費者庁：2020年4月10日）</vt:lpstr>
      <vt:lpstr>       ア　表示対象の原材料が「生乳（50％以上）」又は「生乳（50％未満）」の場合       </vt:lpstr>
      <vt:lpstr>      ィ　表示対象の原材料が「乳」又は「乳製品」の場合（国内で製造した原材料を使用した場合）       </vt:lpstr>
      <vt:lpstr>      ウ　複数の乳製品を使用し、表示対象の原材料名を「乳製品」とまとめて表示した場合       </vt:lpstr>
      <vt:lpstr> ェ　表示対象の原材料名が乳製品であって、国別重量別順表示が困難な場合  </vt:lpstr>
      <vt:lpstr>PowerPoint プレゼンテーション</vt:lpstr>
      <vt:lpstr>　　　　　　　　（１）　「又は表示」とは</vt:lpstr>
      <vt:lpstr>（２）　「大括り表示」とは</vt:lpstr>
      <vt:lpstr>　　　　　　　　　　（３）　「又は表示」、「大括り表示」の使用にあたっての条件 　　　　　　　　　　　　　となる保管資料について</vt:lpstr>
      <vt:lpstr>　　　　　　　　　（４）　「過去の一定期間における産地別使用実績」及び 　　　　　　　　　　　　   　「今後の一定期間における産地別使用計画」の資料について</vt:lpstr>
      <vt:lpstr>　　（５）　「大括り表示」＋「又は表示」とは</vt:lpstr>
      <vt:lpstr>PowerPoint プレゼンテーション</vt:lpstr>
      <vt:lpstr> パターン１ ～使用した原材料が「国内製造＋外国製造１か国」又は「外国製造２か国」の場合～ </vt:lpstr>
      <vt:lpstr> パターン２ ～使用した原材料が「国内製造＋外国製造２か国」の場合～ </vt:lpstr>
      <vt:lpstr> パターン３ ～使用した原材料が「外国製造３か国以上」の場合～ </vt:lpstr>
      <vt:lpstr> パターン４ ～使用した原材料が　「国内製造＋外国製造３か国以上で、国内製造と外国製造の合計の間で重量順位に変動なし」　の場合　～ </vt:lpstr>
      <vt:lpstr> パターン５ ～使用した原材料が　「国内製造＋外国製造３か国以上で、国内製造と外国製造の合計の間で重量順位に変動あり」　の場合　～ </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原産地名の表示について  ～「一括表示枠内」での表示方法～</dc:title>
  <dc:creator>user</dc:creator>
  <cp:lastModifiedBy>公正取引協会 牛乳</cp:lastModifiedBy>
  <cp:revision>156</cp:revision>
  <cp:lastPrinted>2021-01-22T05:10:55Z</cp:lastPrinted>
  <dcterms:created xsi:type="dcterms:W3CDTF">2020-07-06T04:20:51Z</dcterms:created>
  <dcterms:modified xsi:type="dcterms:W3CDTF">2021-01-25T06:08:21Z</dcterms:modified>
</cp:coreProperties>
</file>